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9" r:id="rId2"/>
    <p:sldId id="274" r:id="rId3"/>
    <p:sldId id="275" r:id="rId4"/>
    <p:sldId id="276" r:id="rId5"/>
    <p:sldId id="277" r:id="rId6"/>
    <p:sldId id="270" r:id="rId7"/>
    <p:sldId id="271" r:id="rId8"/>
    <p:sldId id="272" r:id="rId9"/>
    <p:sldId id="273" r:id="rId10"/>
    <p:sldId id="256" r:id="rId11"/>
    <p:sldId id="258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969696"/>
    <a:srgbClr val="FF3300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21" autoAdjust="0"/>
    <p:restoredTop sz="90929"/>
  </p:normalViewPr>
  <p:slideViewPr>
    <p:cSldViewPr>
      <p:cViewPr varScale="1">
        <p:scale>
          <a:sx n="109" d="100"/>
          <a:sy n="109" d="100"/>
        </p:scale>
        <p:origin x="163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2D841AE-E83A-419A-A65B-9A4FB0479A1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3431A-1B67-4B38-B35F-A477BC3C1C6B}" type="datetimeFigureOut">
              <a:rPr lang="en-GB" smtClean="0"/>
              <a:t>06/10/2018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6C18E-5B9E-4419-97C6-70C0D6D3D4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627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6C18E-5B9E-4419-97C6-70C0D6D3D4A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402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6C18E-5B9E-4419-97C6-70C0D6D3D4A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033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6C18E-5B9E-4419-97C6-70C0D6D3D4A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999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6C18E-5B9E-4419-97C6-70C0D6D3D4A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3592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6C18E-5B9E-4419-97C6-70C0D6D3D4A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0177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6C18E-5B9E-4419-97C6-70C0D6D3D4A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1364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6C18E-5B9E-4419-97C6-70C0D6D3D4A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6488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6C18E-5B9E-4419-97C6-70C0D6D3D4A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018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6C18E-5B9E-4419-97C6-70C0D6D3D4A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0063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6C18E-5B9E-4419-97C6-70C0D6D3D4A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9794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6C18E-5B9E-4419-97C6-70C0D6D3D4AF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878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6C18E-5B9E-4419-97C6-70C0D6D3D4A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3099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6C18E-5B9E-4419-97C6-70C0D6D3D4AF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865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6C18E-5B9E-4419-97C6-70C0D6D3D4A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555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6C18E-5B9E-4419-97C6-70C0D6D3D4A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298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6C18E-5B9E-4419-97C6-70C0D6D3D4A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189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6C18E-5B9E-4419-97C6-70C0D6D3D4A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632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6C18E-5B9E-4419-97C6-70C0D6D3D4A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786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6C18E-5B9E-4419-97C6-70C0D6D3D4A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579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6C18E-5B9E-4419-97C6-70C0D6D3D4A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690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Jan 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©RSH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10998F-E69B-4365-B2EF-C47E13B0AEA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83062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Jan 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©RSH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52B71-7C93-4872-A571-D673CD1562F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572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Jan 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©RSH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962E38-F5BE-4115-9AA7-E7D6F2FC5B8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5986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Jan 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©RSH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73026-8142-419E-A1F9-5B2DBF58EC4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65339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Jan 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©RSH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5A3EB-E8E4-44A2-A508-A8AE494472E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6759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Jan 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©RSH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D46081-2F76-47A8-A9B8-84BB5FA98EE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84454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Jan 2006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©RSH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BF539-7A5D-4726-BF71-1B39360A554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22569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Jan 2006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©RSH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F2BD4A-0F92-476F-9A05-EA6A3C9262E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27808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Jan 2006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©RSH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5E8C38-E850-4172-B896-BB22FA9A1FF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83042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Jan 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©RSH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CBB36-3F93-48CD-9BA9-9804EB05E3A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42887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Jan 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©RSH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03FAFC-E72D-4C50-A923-85BED3F3466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8344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969696"/>
                </a:solidFill>
              </a:defRPr>
            </a:lvl1pPr>
          </a:lstStyle>
          <a:p>
            <a:r>
              <a:rPr lang="en-GB" altLang="en-US"/>
              <a:t>Jan 2006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969696"/>
                </a:solidFill>
                <a:cs typeface="Times New Roman" panose="02020603050405020304" pitchFamily="18" charset="0"/>
              </a:defRPr>
            </a:lvl1pPr>
          </a:lstStyle>
          <a:p>
            <a:r>
              <a:rPr lang="en-GB" altLang="en-US"/>
              <a:t>©RSH</a:t>
            </a:r>
            <a:endParaRPr lang="en-GB" altLang="en-US"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F8549EF-2827-4AF8-A4F5-EB134A470530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685800" y="6172200"/>
            <a:ext cx="7772400" cy="762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.png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altLang="en-US"/>
              <a:t>Jan 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©RSH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en-GB" altLang="en-US"/>
              <a:t>Introduction</a:t>
            </a:r>
          </a:p>
        </p:txBody>
      </p:sp>
      <p:pic>
        <p:nvPicPr>
          <p:cNvPr id="17414" name="Picture 6" descr="C:\Documents and Settings\rob\My Documents\My Pictures\maths\tit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419100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altLang="en-US"/>
              <a:t>Jan 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©RSH</a:t>
            </a: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4953000" y="4191000"/>
            <a:ext cx="3429000" cy="733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GCSE Questions</a:t>
            </a:r>
          </a:p>
        </p:txBody>
      </p:sp>
      <p:pic>
        <p:nvPicPr>
          <p:cNvPr id="2057" name="Picture 9" descr="C:\Documents and Settings\rob\My Documents\My Pictures\maths\tit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419100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altLang="en-US"/>
              <a:t>Jan 2006</a:t>
            </a: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©RSH</a:t>
            </a: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81000" y="457200"/>
            <a:ext cx="762000" cy="469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Q1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295400" y="1447800"/>
            <a:ext cx="5181600" cy="168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lphaLcParenR"/>
            </a:pPr>
            <a:r>
              <a:rPr lang="en-GB" altLang="en-US" sz="1600" b="1" dirty="0">
                <a:latin typeface="Verdana" panose="020B0604030504040204" pitchFamily="34" charset="0"/>
              </a:rPr>
              <a:t>Write down the least possible values of the length and the width of the rectangle. [1]</a:t>
            </a:r>
          </a:p>
          <a:p>
            <a:pPr>
              <a:spcBef>
                <a:spcPct val="50000"/>
              </a:spcBef>
              <a:buFontTx/>
              <a:buAutoNum type="alphaLcParenR"/>
            </a:pPr>
            <a:r>
              <a:rPr lang="en-GB" altLang="en-US" sz="1600" b="1" dirty="0">
                <a:latin typeface="Verdana" panose="020B0604030504040204" pitchFamily="34" charset="0"/>
              </a:rPr>
              <a:t>Write down the greatest possible values of the length and the width of the rectangle. [1]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609600" y="3200400"/>
            <a:ext cx="7772400" cy="762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57200" y="3429000"/>
            <a:ext cx="50292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>
                <a:latin typeface="Verdana" panose="020B0604030504040204" pitchFamily="34" charset="0"/>
              </a:rPr>
              <a:t>a)	Least value of the length = </a:t>
            </a:r>
          </a:p>
          <a:p>
            <a:pPr>
              <a:spcBef>
                <a:spcPct val="50000"/>
              </a:spcBef>
            </a:pPr>
            <a:r>
              <a:rPr lang="en-GB" altLang="en-US" sz="2000">
                <a:latin typeface="Verdana" panose="020B0604030504040204" pitchFamily="34" charset="0"/>
              </a:rPr>
              <a:t>	Least value of the width =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6477000" y="533400"/>
            <a:ext cx="19050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7162800" y="160020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600"/>
              <a:t>14 cm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382000" y="838200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600"/>
              <a:t>9 cm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5105400" y="3429000"/>
            <a:ext cx="281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>
                <a:solidFill>
                  <a:srgbClr val="FF3300"/>
                </a:solidFill>
                <a:latin typeface="Verdana" panose="020B0604030504040204" pitchFamily="34" charset="0"/>
              </a:rPr>
              <a:t>14 </a:t>
            </a:r>
            <a:r>
              <a:rPr lang="en-GB" altLang="en-US" sz="2000">
                <a:solidFill>
                  <a:srgbClr val="FF33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– 0.5 = 13.5 cm</a:t>
            </a:r>
            <a:endParaRPr lang="en-GB" altLang="en-US" sz="2000">
              <a:solidFill>
                <a:srgbClr val="FF3300"/>
              </a:solidFill>
              <a:latin typeface="Verdana" panose="020B0604030504040204" pitchFamily="34" charset="0"/>
            </a:endParaRP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5181600" y="3886200"/>
            <a:ext cx="281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>
                <a:solidFill>
                  <a:srgbClr val="FF3300"/>
                </a:solidFill>
                <a:latin typeface="Verdana" panose="020B0604030504040204" pitchFamily="34" charset="0"/>
              </a:rPr>
              <a:t>9 </a:t>
            </a:r>
            <a:r>
              <a:rPr lang="en-GB" altLang="en-US" sz="2000">
                <a:solidFill>
                  <a:srgbClr val="FF33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– 0.5 = 8.5 cm</a:t>
            </a:r>
            <a:endParaRPr lang="en-GB" altLang="en-US" sz="2000">
              <a:solidFill>
                <a:srgbClr val="FF3300"/>
              </a:solidFill>
              <a:latin typeface="Verdana" panose="020B0604030504040204" pitchFamily="34" charset="0"/>
            </a:endParaRP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457200" y="5014913"/>
            <a:ext cx="50292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>
                <a:latin typeface="Verdana" panose="020B0604030504040204" pitchFamily="34" charset="0"/>
              </a:rPr>
              <a:t>b)	Greatest value of the length = </a:t>
            </a:r>
          </a:p>
          <a:p>
            <a:pPr>
              <a:spcBef>
                <a:spcPct val="50000"/>
              </a:spcBef>
            </a:pPr>
            <a:r>
              <a:rPr lang="en-GB" altLang="en-US" sz="2000">
                <a:latin typeface="Verdana" panose="020B0604030504040204" pitchFamily="34" charset="0"/>
              </a:rPr>
              <a:t>	Greatest value of the width =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5410200" y="5029200"/>
            <a:ext cx="281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>
                <a:solidFill>
                  <a:srgbClr val="FF3300"/>
                </a:solidFill>
                <a:latin typeface="Verdana" panose="020B0604030504040204" pitchFamily="34" charset="0"/>
              </a:rPr>
              <a:t>14 +</a:t>
            </a:r>
            <a:r>
              <a:rPr lang="en-GB" altLang="en-US" sz="2000">
                <a:solidFill>
                  <a:srgbClr val="FF33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0.5 = 14.5 cm</a:t>
            </a:r>
            <a:endParaRPr lang="en-GB" altLang="en-US" sz="2000">
              <a:solidFill>
                <a:srgbClr val="FF3300"/>
              </a:solidFill>
              <a:latin typeface="Verdana" panose="020B0604030504040204" pitchFamily="34" charset="0"/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5486400" y="5486400"/>
            <a:ext cx="281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>
                <a:solidFill>
                  <a:srgbClr val="FF3300"/>
                </a:solidFill>
                <a:latin typeface="Verdana" panose="020B0604030504040204" pitchFamily="34" charset="0"/>
              </a:rPr>
              <a:t>9 +</a:t>
            </a:r>
            <a:r>
              <a:rPr lang="en-GB" altLang="en-US" sz="2000">
                <a:solidFill>
                  <a:srgbClr val="FF33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0.5 = 9.5 cm</a:t>
            </a:r>
            <a:endParaRPr lang="en-GB" altLang="en-US" sz="2000">
              <a:solidFill>
                <a:srgbClr val="FF3300"/>
              </a:solidFill>
              <a:latin typeface="Verdana" panose="020B0604030504040204" pitchFamily="34" charset="0"/>
            </a:endParaRP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1295400" y="381000"/>
            <a:ext cx="48006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600" b="1" dirty="0">
                <a:latin typeface="Verdana" panose="020B0604030504040204" pitchFamily="34" charset="0"/>
              </a:rPr>
              <a:t>A rectangular piece of cardboard measures 14 cm by 9 cm, each measurement being correct to the nearest cm.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 autoUpdateAnimBg="0"/>
      <p:bldP spid="4107" grpId="0" autoUpdateAnimBg="0"/>
      <p:bldP spid="4109" grpId="0" autoUpdateAnimBg="0"/>
      <p:bldP spid="411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altLang="en-US"/>
              <a:t>Jan 2006</a:t>
            </a: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©RSH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81000" y="457200"/>
            <a:ext cx="762000" cy="469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Q1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295400" y="457200"/>
            <a:ext cx="5181600" cy="168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lphaLcParenR" startAt="3"/>
            </a:pPr>
            <a:r>
              <a:rPr lang="en-GB" altLang="en-US" sz="1600" b="1">
                <a:latin typeface="Verdana" panose="020B0604030504040204" pitchFamily="34" charset="0"/>
              </a:rPr>
              <a:t>Write down the least and greatest possible values of the perimeter of </a:t>
            </a:r>
            <a:br>
              <a:rPr lang="en-GB" altLang="en-US" sz="1600" b="1">
                <a:latin typeface="Verdana" panose="020B0604030504040204" pitchFamily="34" charset="0"/>
              </a:rPr>
            </a:br>
            <a:r>
              <a:rPr lang="en-GB" altLang="en-US" sz="1600" b="1">
                <a:latin typeface="Verdana" panose="020B0604030504040204" pitchFamily="34" charset="0"/>
              </a:rPr>
              <a:t>the rectangle. [2]</a:t>
            </a:r>
          </a:p>
          <a:p>
            <a:pPr>
              <a:spcBef>
                <a:spcPct val="50000"/>
              </a:spcBef>
              <a:buFontTx/>
              <a:buAutoNum type="alphaLcParenR" startAt="3"/>
            </a:pPr>
            <a:r>
              <a:rPr lang="en-GB" altLang="en-US" sz="1600" b="1">
                <a:latin typeface="Verdana" panose="020B0604030504040204" pitchFamily="34" charset="0"/>
              </a:rPr>
              <a:t>Write down the least and greatest possible values of the area of the rectangle. [2]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57200" y="2819400"/>
            <a:ext cx="50292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>
                <a:latin typeface="Verdana" panose="020B0604030504040204" pitchFamily="34" charset="0"/>
              </a:rPr>
              <a:t>c)	Least perimeter = </a:t>
            </a:r>
          </a:p>
          <a:p>
            <a:pPr>
              <a:spcBef>
                <a:spcPct val="50000"/>
              </a:spcBef>
            </a:pPr>
            <a:r>
              <a:rPr lang="en-GB" altLang="en-US" sz="2000">
                <a:latin typeface="Verdana" panose="020B0604030504040204" pitchFamily="34" charset="0"/>
              </a:rPr>
              <a:t>	Greatest perimeter =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6248400" y="457200"/>
            <a:ext cx="12954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6248400" y="1219200"/>
            <a:ext cx="1600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600"/>
              <a:t>Least 13.5 cm</a:t>
            </a:r>
            <a:br>
              <a:rPr lang="en-GB" altLang="en-US" sz="1600"/>
            </a:br>
            <a:r>
              <a:rPr lang="en-GB" altLang="en-US" sz="1600"/>
              <a:t>Greatest 14.5 cm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7543800" y="533400"/>
            <a:ext cx="1600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600"/>
              <a:t>Least 8.5 cm</a:t>
            </a:r>
            <a:br>
              <a:rPr lang="en-GB" altLang="en-US" sz="1600"/>
            </a:br>
            <a:r>
              <a:rPr lang="en-GB" altLang="en-US" sz="1600"/>
              <a:t>Greatest 9.5 cm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4114800" y="2819400"/>
            <a:ext cx="472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>
                <a:solidFill>
                  <a:srgbClr val="FF3300"/>
                </a:solidFill>
                <a:latin typeface="Verdana" panose="020B0604030504040204" pitchFamily="34" charset="0"/>
              </a:rPr>
              <a:t>8.5 + 8.5 + 13.5 + 13.5 = 44 cm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457200" y="4405313"/>
            <a:ext cx="32004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>
                <a:latin typeface="Verdana" panose="020B0604030504040204" pitchFamily="34" charset="0"/>
              </a:rPr>
              <a:t>d)	Least area = </a:t>
            </a:r>
          </a:p>
          <a:p>
            <a:pPr>
              <a:spcBef>
                <a:spcPct val="50000"/>
              </a:spcBef>
            </a:pPr>
            <a:r>
              <a:rPr lang="en-GB" altLang="en-US" sz="2000">
                <a:latin typeface="Verdana" panose="020B0604030504040204" pitchFamily="34" charset="0"/>
              </a:rPr>
              <a:t>	Greatest area =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3429000" y="4419600"/>
            <a:ext cx="365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>
                <a:solidFill>
                  <a:srgbClr val="FF3300"/>
                </a:solidFill>
                <a:latin typeface="Verdana" panose="020B0604030504040204" pitchFamily="34" charset="0"/>
              </a:rPr>
              <a:t>8.5 x 13.5</a:t>
            </a:r>
            <a:r>
              <a:rPr lang="en-GB" altLang="en-US" sz="2000">
                <a:solidFill>
                  <a:srgbClr val="FF33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= 114.75 cm²</a:t>
            </a:r>
            <a:endParaRPr lang="en-GB" altLang="en-US" sz="2000">
              <a:solidFill>
                <a:srgbClr val="FF3300"/>
              </a:solidFill>
              <a:latin typeface="Verdana" panose="020B0604030504040204" pitchFamily="34" charset="0"/>
            </a:endParaRP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4114800" y="3276600"/>
            <a:ext cx="464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>
                <a:solidFill>
                  <a:srgbClr val="FF3300"/>
                </a:solidFill>
                <a:latin typeface="Verdana" panose="020B0604030504040204" pitchFamily="34" charset="0"/>
              </a:rPr>
              <a:t>9.5 + 9.5 + 14.5 + 14.5 = 48 cm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3581400" y="4876800"/>
            <a:ext cx="365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>
                <a:solidFill>
                  <a:srgbClr val="FF3300"/>
                </a:solidFill>
                <a:latin typeface="Verdana" panose="020B0604030504040204" pitchFamily="34" charset="0"/>
              </a:rPr>
              <a:t>9.5 x 14.5</a:t>
            </a:r>
            <a:r>
              <a:rPr lang="en-GB" altLang="en-US" sz="2000">
                <a:solidFill>
                  <a:srgbClr val="FF33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= 137.75 cm²</a:t>
            </a:r>
            <a:endParaRPr lang="en-GB" altLang="en-US" sz="2000">
              <a:solidFill>
                <a:srgbClr val="FF3300"/>
              </a:solidFill>
              <a:latin typeface="Verdana" panose="020B0604030504040204" pitchFamily="34" charset="0"/>
            </a:endParaRPr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609600" y="2362200"/>
            <a:ext cx="7772400" cy="762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 autoUpdateAnimBg="0"/>
      <p:bldP spid="6156" grpId="0" autoUpdateAnimBg="0"/>
      <p:bldP spid="6159" grpId="0" autoUpdateAnimBg="0"/>
      <p:bldP spid="6160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altLang="en-US"/>
              <a:t>Jan 2006</a:t>
            </a: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©RSH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81000" y="457200"/>
            <a:ext cx="762000" cy="469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Q1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295400" y="457200"/>
            <a:ext cx="51816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lphaLcParenR" startAt="5"/>
            </a:pPr>
            <a:r>
              <a:rPr lang="en-GB" altLang="en-US" sz="1600" b="1">
                <a:latin typeface="Verdana" panose="020B0604030504040204" pitchFamily="34" charset="0"/>
              </a:rPr>
              <a:t>Four of these pieces of cardboard are placed, in a row, with their shorter sides joined. Calculate the least and greatest possible values of the length of the four pieces of cardboard. [3]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57200" y="3948113"/>
            <a:ext cx="35052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>
                <a:latin typeface="Verdana" panose="020B0604030504040204" pitchFamily="34" charset="0"/>
              </a:rPr>
              <a:t>e)	Least length = </a:t>
            </a:r>
          </a:p>
          <a:p>
            <a:pPr>
              <a:spcBef>
                <a:spcPct val="50000"/>
              </a:spcBef>
            </a:pPr>
            <a:r>
              <a:rPr lang="en-GB" altLang="en-US" sz="2000">
                <a:latin typeface="Verdana" panose="020B0604030504040204" pitchFamily="34" charset="0"/>
              </a:rPr>
              <a:t>	Greatest length =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6248400" y="457200"/>
            <a:ext cx="12954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6248400" y="1219200"/>
            <a:ext cx="1600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600"/>
              <a:t>Least 13.5 cm</a:t>
            </a:r>
            <a:br>
              <a:rPr lang="en-GB" altLang="en-US" sz="1600"/>
            </a:br>
            <a:r>
              <a:rPr lang="en-GB" altLang="en-US" sz="1600"/>
              <a:t>Greatest 14.5 cm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7543800" y="533400"/>
            <a:ext cx="1600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600"/>
              <a:t>Least 8.5 cm</a:t>
            </a:r>
            <a:br>
              <a:rPr lang="en-GB" altLang="en-US" sz="1600"/>
            </a:br>
            <a:r>
              <a:rPr lang="en-GB" altLang="en-US" sz="1600"/>
              <a:t>Greatest 9.5 cm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3810000" y="3948113"/>
            <a:ext cx="297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>
                <a:solidFill>
                  <a:srgbClr val="FF3300"/>
                </a:solidFill>
                <a:latin typeface="Verdana" panose="020B0604030504040204" pitchFamily="34" charset="0"/>
              </a:rPr>
              <a:t>4 x 13.5 = 54 cm</a:t>
            </a: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1752600" y="2362200"/>
            <a:ext cx="12954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3048000" y="2362200"/>
            <a:ext cx="12954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4343400" y="2362200"/>
            <a:ext cx="12954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5638800" y="2362200"/>
            <a:ext cx="12954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3810000" y="4419600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>
                <a:solidFill>
                  <a:srgbClr val="FF3300"/>
                </a:solidFill>
                <a:latin typeface="Verdana" panose="020B0604030504040204" pitchFamily="34" charset="0"/>
              </a:rPr>
              <a:t>4 x 14.5 = 56 cm</a:t>
            </a:r>
          </a:p>
        </p:txBody>
      </p:sp>
      <p:sp>
        <p:nvSpPr>
          <p:cNvPr id="7188" name="Rectangle 20"/>
          <p:cNvSpPr>
            <a:spLocks noChangeArrowheads="1"/>
          </p:cNvSpPr>
          <p:nvPr/>
        </p:nvSpPr>
        <p:spPr bwMode="auto">
          <a:xfrm>
            <a:off x="609600" y="1905000"/>
            <a:ext cx="7772400" cy="762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 autoUpdateAnimBg="0"/>
      <p:bldP spid="7187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altLang="en-US"/>
              <a:t>Jan 2006</a:t>
            </a: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©RSH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81000" y="457200"/>
            <a:ext cx="762000" cy="469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Q1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295400" y="457200"/>
            <a:ext cx="51816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lphaLcParenR" startAt="6"/>
            </a:pPr>
            <a:r>
              <a:rPr lang="en-GB" altLang="en-US" sz="1600" b="1">
                <a:latin typeface="Verdana" panose="020B0604030504040204" pitchFamily="34" charset="0"/>
              </a:rPr>
              <a:t>Two pieces of cardboard are placed as shown in the diagram. Calculate the least and greatest possible values of the length of the AB. [3]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57200" y="4251325"/>
            <a:ext cx="41910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>
                <a:latin typeface="Verdana" panose="020B0604030504040204" pitchFamily="34" charset="0"/>
              </a:rPr>
              <a:t>f)	Least length of AB = </a:t>
            </a:r>
          </a:p>
          <a:p>
            <a:pPr>
              <a:spcBef>
                <a:spcPct val="50000"/>
              </a:spcBef>
            </a:pPr>
            <a:r>
              <a:rPr lang="en-GB" altLang="en-US" sz="2000">
                <a:latin typeface="Verdana" panose="020B0604030504040204" pitchFamily="34" charset="0"/>
              </a:rPr>
              <a:t>	Greatest length of AB =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6727825" y="381000"/>
            <a:ext cx="1981200" cy="1219200"/>
          </a:xfrm>
          <a:prstGeom prst="rect">
            <a:avLst/>
          </a:prstGeom>
          <a:solidFill>
            <a:srgbClr val="66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6781800" y="457200"/>
            <a:ext cx="19050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400"/>
              <a:t>Least length 13.5 cm</a:t>
            </a:r>
            <a:br>
              <a:rPr lang="en-GB" altLang="en-US" sz="1400"/>
            </a:br>
            <a:r>
              <a:rPr lang="en-GB" altLang="en-US" sz="1400"/>
              <a:t>Greatest length 14.5 cm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4419600" y="4251325"/>
            <a:ext cx="3124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>
                <a:solidFill>
                  <a:srgbClr val="FF3300"/>
                </a:solidFill>
                <a:latin typeface="Verdana" panose="020B0604030504040204" pitchFamily="34" charset="0"/>
              </a:rPr>
              <a:t>13.5 – 9.5 = 4 cm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572000" y="4706938"/>
            <a:ext cx="281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>
                <a:solidFill>
                  <a:srgbClr val="FF3300"/>
                </a:solidFill>
                <a:latin typeface="Verdana" panose="020B0604030504040204" pitchFamily="34" charset="0"/>
              </a:rPr>
              <a:t>14.5 – 8.5 = 6 cm</a:t>
            </a:r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 rot="-5400000">
            <a:off x="7089775" y="2054225"/>
            <a:ext cx="2073275" cy="1165225"/>
          </a:xfrm>
          <a:prstGeom prst="rect">
            <a:avLst/>
          </a:prstGeom>
          <a:solidFill>
            <a:srgbClr val="66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6477000" y="1492250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600"/>
              <a:t>A</a:t>
            </a: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7315200" y="1524000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600"/>
              <a:t>B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 rot="-16200000">
            <a:off x="7132638" y="2332037"/>
            <a:ext cx="1828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400"/>
              <a:t>Least width 8.5 cm</a:t>
            </a:r>
            <a:br>
              <a:rPr lang="en-GB" altLang="en-US" sz="1400"/>
            </a:br>
            <a:r>
              <a:rPr lang="en-GB" altLang="en-US" sz="1400"/>
              <a:t>Greatest width 9.5 cm</a:t>
            </a:r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609600" y="3810000"/>
            <a:ext cx="7772400" cy="762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 autoUpdateAnimBg="0"/>
      <p:bldP spid="820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altLang="en-US"/>
              <a:t>Jan 2006</a:t>
            </a: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©RSH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81000" y="457200"/>
            <a:ext cx="762000" cy="469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Q2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85800" y="1981200"/>
            <a:ext cx="7162800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lphaLcParenR"/>
            </a:pPr>
            <a:r>
              <a:rPr lang="en-GB" altLang="en-US" sz="1600" b="1">
                <a:latin typeface="Verdana" panose="020B0604030504040204" pitchFamily="34" charset="0"/>
              </a:rPr>
              <a:t>Write down the least possible values of the length and the width of the rectangle. [1]</a:t>
            </a:r>
            <a:br>
              <a:rPr lang="en-GB" altLang="en-US" sz="1600" b="1">
                <a:latin typeface="Verdana" panose="020B0604030504040204" pitchFamily="34" charset="0"/>
              </a:rPr>
            </a:br>
            <a:r>
              <a:rPr lang="en-GB" altLang="en-US" sz="1600" b="1">
                <a:latin typeface="Verdana" panose="020B0604030504040204" pitchFamily="34" charset="0"/>
              </a:rPr>
              <a:t/>
            </a:r>
            <a:br>
              <a:rPr lang="en-GB" altLang="en-US" sz="1600" b="1">
                <a:latin typeface="Verdana" panose="020B0604030504040204" pitchFamily="34" charset="0"/>
              </a:rPr>
            </a:br>
            <a:endParaRPr lang="en-GB" altLang="en-US" sz="1600" b="1">
              <a:latin typeface="Verdana" panose="020B0604030504040204" pitchFamily="34" charset="0"/>
            </a:endParaRPr>
          </a:p>
          <a:p>
            <a:pPr>
              <a:spcBef>
                <a:spcPct val="50000"/>
              </a:spcBef>
              <a:buFontTx/>
              <a:buAutoNum type="alphaLcParenR"/>
            </a:pPr>
            <a:r>
              <a:rPr lang="en-GB" altLang="en-US" sz="1600" b="1">
                <a:latin typeface="Verdana" panose="020B0604030504040204" pitchFamily="34" charset="0"/>
              </a:rPr>
              <a:t>Four of these pieces of cardboard are placed in a row, with their shorter sides joined. Calculate the least and greatest possible values of the length of the four pieces of cardboard[3]</a:t>
            </a:r>
            <a:br>
              <a:rPr lang="en-GB" altLang="en-US" sz="1600" b="1">
                <a:latin typeface="Verdana" panose="020B0604030504040204" pitchFamily="34" charset="0"/>
              </a:rPr>
            </a:br>
            <a:r>
              <a:rPr lang="en-GB" altLang="en-US" sz="1600" b="1">
                <a:latin typeface="Verdana" panose="020B0604030504040204" pitchFamily="34" charset="0"/>
              </a:rPr>
              <a:t/>
            </a:r>
            <a:br>
              <a:rPr lang="en-GB" altLang="en-US" sz="1600" b="1">
                <a:latin typeface="Verdana" panose="020B0604030504040204" pitchFamily="34" charset="0"/>
              </a:rPr>
            </a:br>
            <a:endParaRPr lang="en-GB" altLang="en-US" sz="1600" b="1">
              <a:latin typeface="Verdana" panose="020B0604030504040204" pitchFamily="34" charset="0"/>
            </a:endParaRPr>
          </a:p>
          <a:p>
            <a:pPr>
              <a:spcBef>
                <a:spcPct val="50000"/>
              </a:spcBef>
              <a:buFontTx/>
              <a:buAutoNum type="alphaLcParenR"/>
            </a:pPr>
            <a:r>
              <a:rPr lang="en-GB" altLang="en-US" sz="1600" b="1">
                <a:latin typeface="Verdana" panose="020B0604030504040204" pitchFamily="34" charset="0"/>
              </a:rPr>
              <a:t>Two pieces of cardboard are placed as shown in the diagram. Calculate the least and greatest possible values of the length AB. [3]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6477000" y="533400"/>
            <a:ext cx="1905000" cy="9906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7162800" y="160020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600"/>
              <a:t>28 cm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8382000" y="83820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600"/>
              <a:t>16 cm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1295400" y="381000"/>
            <a:ext cx="48006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600" b="1">
                <a:latin typeface="Verdana" panose="020B0604030504040204" pitchFamily="34" charset="0"/>
              </a:rPr>
              <a:t>A rectangular piece of cardboard have lengths of 28 cm and widths of 16 cm, each measurement being correct to the nearest cm.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1143000" y="2590800"/>
            <a:ext cx="6705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600" b="1">
                <a:solidFill>
                  <a:srgbClr val="FF3300"/>
                </a:solidFill>
                <a:latin typeface="Verdana" panose="020B0604030504040204" pitchFamily="34" charset="0"/>
              </a:rPr>
              <a:t>Least length = 27.5 cm, Least width = 15.5 cm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1143000" y="4114800"/>
            <a:ext cx="7696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600" b="1">
                <a:solidFill>
                  <a:srgbClr val="FF3300"/>
                </a:solidFill>
                <a:latin typeface="Verdana" panose="020B0604030504040204" pitchFamily="34" charset="0"/>
              </a:rPr>
              <a:t>Least = 4 x 27.5 = 110 cm, Greatest = 4 x 28.5 = 114 cm</a:t>
            </a:r>
          </a:p>
        </p:txBody>
      </p:sp>
      <p:sp>
        <p:nvSpPr>
          <p:cNvPr id="9239" name="Rectangle 23"/>
          <p:cNvSpPr>
            <a:spLocks noChangeArrowheads="1"/>
          </p:cNvSpPr>
          <p:nvPr/>
        </p:nvSpPr>
        <p:spPr bwMode="auto">
          <a:xfrm>
            <a:off x="7659688" y="4562475"/>
            <a:ext cx="874712" cy="538163"/>
          </a:xfrm>
          <a:prstGeom prst="rect">
            <a:avLst/>
          </a:prstGeom>
          <a:solidFill>
            <a:srgbClr val="66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40" name="Rectangle 24"/>
          <p:cNvSpPr>
            <a:spLocks noChangeArrowheads="1"/>
          </p:cNvSpPr>
          <p:nvPr/>
        </p:nvSpPr>
        <p:spPr bwMode="auto">
          <a:xfrm rot="-5400000">
            <a:off x="7818438" y="5305425"/>
            <a:ext cx="914400" cy="514350"/>
          </a:xfrm>
          <a:prstGeom prst="rect">
            <a:avLst/>
          </a:prstGeom>
          <a:solidFill>
            <a:srgbClr val="66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7408863" y="4791075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600"/>
              <a:t>A</a:t>
            </a:r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7894638" y="4791075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600"/>
              <a:t>B</a:t>
            </a:r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1143000" y="5454650"/>
            <a:ext cx="7696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600" b="1">
                <a:solidFill>
                  <a:srgbClr val="FF3300"/>
                </a:solidFill>
                <a:latin typeface="Verdana" panose="020B0604030504040204" pitchFamily="34" charset="0"/>
              </a:rPr>
              <a:t>Least = 27.5 – 16.5 = 11 cm, </a:t>
            </a:r>
            <a:br>
              <a:rPr lang="en-GB" altLang="en-US" sz="1600" b="1">
                <a:solidFill>
                  <a:srgbClr val="FF3300"/>
                </a:solidFill>
                <a:latin typeface="Verdana" panose="020B0604030504040204" pitchFamily="34" charset="0"/>
              </a:rPr>
            </a:br>
            <a:r>
              <a:rPr lang="en-GB" altLang="en-US" sz="1600" b="1">
                <a:solidFill>
                  <a:srgbClr val="FF3300"/>
                </a:solidFill>
                <a:latin typeface="Verdana" panose="020B0604030504040204" pitchFamily="34" charset="0"/>
              </a:rPr>
              <a:t>Greatest = 28.5 – 15.5 = 13 cm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1" grpId="0" autoUpdateAnimBg="0"/>
      <p:bldP spid="9232" grpId="0" autoUpdateAnimBg="0"/>
      <p:bldP spid="9243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altLang="en-US"/>
              <a:t>Jan 2006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©RSH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81000" y="457200"/>
            <a:ext cx="762000" cy="469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Q3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81000" y="1143000"/>
            <a:ext cx="8077200" cy="388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95300" indent="-4953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52500" indent="-4953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409700" indent="-4953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66900" indent="-4953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324100" indent="-4953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81300" indent="-4953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38500" indent="-4953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95700" indent="-4953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52900" indent="-4953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lphaLcParenR"/>
            </a:pPr>
            <a:r>
              <a:rPr lang="en-GB" altLang="en-US" sz="1600" b="1">
                <a:latin typeface="Verdana" panose="020B0604030504040204" pitchFamily="34" charset="0"/>
              </a:rPr>
              <a:t>Write down the least and greatest values of the length of the desk. [2]</a:t>
            </a:r>
            <a:br>
              <a:rPr lang="en-GB" altLang="en-US" sz="1600" b="1">
                <a:latin typeface="Verdana" panose="020B0604030504040204" pitchFamily="34" charset="0"/>
              </a:rPr>
            </a:br>
            <a:r>
              <a:rPr lang="en-GB" altLang="en-US" sz="1600" b="1">
                <a:latin typeface="Verdana" panose="020B0604030504040204" pitchFamily="34" charset="0"/>
              </a:rPr>
              <a:t/>
            </a:r>
            <a:br>
              <a:rPr lang="en-GB" altLang="en-US" sz="1600" b="1">
                <a:latin typeface="Verdana" panose="020B0604030504040204" pitchFamily="34" charset="0"/>
              </a:rPr>
            </a:br>
            <a:endParaRPr lang="en-GB" altLang="en-US" sz="1600" b="1">
              <a:latin typeface="Verdana" panose="020B0604030504040204" pitchFamily="34" charset="0"/>
            </a:endParaRPr>
          </a:p>
          <a:p>
            <a:pPr>
              <a:spcBef>
                <a:spcPct val="50000"/>
              </a:spcBef>
              <a:buFontTx/>
              <a:buAutoNum type="alphaLcParenR"/>
            </a:pPr>
            <a:r>
              <a:rPr lang="en-GB" altLang="en-US" sz="1600" b="1">
                <a:latin typeface="Verdana" panose="020B0604030504040204" pitchFamily="34" charset="0"/>
              </a:rPr>
              <a:t>Three of these desks are laid end to end along their lengths. What is the least value that the total length of the three desks can be ? [1]</a:t>
            </a:r>
            <a:br>
              <a:rPr lang="en-GB" altLang="en-US" sz="1600" b="1">
                <a:latin typeface="Verdana" panose="020B0604030504040204" pitchFamily="34" charset="0"/>
              </a:rPr>
            </a:br>
            <a:r>
              <a:rPr lang="en-GB" altLang="en-US" sz="1600" b="1">
                <a:latin typeface="Verdana" panose="020B0604030504040204" pitchFamily="34" charset="0"/>
              </a:rPr>
              <a:t/>
            </a:r>
            <a:br>
              <a:rPr lang="en-GB" altLang="en-US" sz="1600" b="1">
                <a:latin typeface="Verdana" panose="020B0604030504040204" pitchFamily="34" charset="0"/>
              </a:rPr>
            </a:br>
            <a:r>
              <a:rPr lang="en-GB" altLang="en-US" sz="1600" b="1">
                <a:latin typeface="Verdana" panose="020B0604030504040204" pitchFamily="34" charset="0"/>
              </a:rPr>
              <a:t/>
            </a:r>
            <a:br>
              <a:rPr lang="en-GB" altLang="en-US" sz="1600" b="1">
                <a:latin typeface="Verdana" panose="020B0604030504040204" pitchFamily="34" charset="0"/>
              </a:rPr>
            </a:br>
            <a:endParaRPr lang="en-GB" altLang="en-US" sz="1600" b="1">
              <a:latin typeface="Verdana" panose="020B0604030504040204" pitchFamily="34" charset="0"/>
            </a:endParaRPr>
          </a:p>
          <a:p>
            <a:pPr>
              <a:spcBef>
                <a:spcPct val="50000"/>
              </a:spcBef>
              <a:buFontTx/>
              <a:buAutoNum type="alphaLcParenR"/>
            </a:pPr>
            <a:r>
              <a:rPr lang="en-GB" altLang="en-US" sz="1600" b="1">
                <a:latin typeface="Verdana" panose="020B0604030504040204" pitchFamily="34" charset="0"/>
              </a:rPr>
              <a:t>The distance between two walls is measured as 3 metres correct to the nearest centimetre. </a:t>
            </a:r>
          </a:p>
          <a:p>
            <a:pPr lvl="1">
              <a:spcBef>
                <a:spcPct val="50000"/>
              </a:spcBef>
              <a:buFontTx/>
              <a:buAutoNum type="romanLcPeriod"/>
            </a:pPr>
            <a:r>
              <a:rPr lang="en-GB" altLang="en-US" sz="1600" b="1">
                <a:latin typeface="Verdana" panose="020B0604030504040204" pitchFamily="34" charset="0"/>
              </a:rPr>
              <a:t>Write down, in centimetres, the least and greatest values of the distance between the two walls. [1]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295400" y="381000"/>
            <a:ext cx="7315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600" b="1">
                <a:latin typeface="Verdana" panose="020B0604030504040204" pitchFamily="34" charset="0"/>
              </a:rPr>
              <a:t>The length of a desk is measured as 180 cm, correct to the nearest cm.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990600" y="1828800"/>
            <a:ext cx="6705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600" b="1">
                <a:solidFill>
                  <a:srgbClr val="FF3300"/>
                </a:solidFill>
                <a:latin typeface="Verdana" panose="020B0604030504040204" pitchFamily="34" charset="0"/>
              </a:rPr>
              <a:t>Least length = 179.5 cm, Greatest length = 180.5 cm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914400" y="3200400"/>
            <a:ext cx="7696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600" b="1">
                <a:solidFill>
                  <a:srgbClr val="FF3300"/>
                </a:solidFill>
                <a:latin typeface="Verdana" panose="020B0604030504040204" pitchFamily="34" charset="0"/>
              </a:rPr>
              <a:t>Least = 3 x 179.5 = 538.5 cm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1447800" y="5029200"/>
            <a:ext cx="4800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600" b="1">
                <a:solidFill>
                  <a:srgbClr val="FF3300"/>
                </a:solidFill>
                <a:latin typeface="Verdana" panose="020B0604030504040204" pitchFamily="34" charset="0"/>
              </a:rPr>
              <a:t>Least = 299.5 cm, Greatest = 300.5 cm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 autoUpdateAnimBg="0"/>
      <p:bldP spid="10249" grpId="0" autoUpdateAnimBg="0"/>
      <p:bldP spid="10254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altLang="en-US"/>
              <a:t>Jan 2006</a:t>
            </a:r>
          </a:p>
        </p:txBody>
      </p:sp>
      <p:sp>
        <p:nvSpPr>
          <p:cNvPr id="3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©RSH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81000" y="457200"/>
            <a:ext cx="762000" cy="469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Q3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81000" y="1143000"/>
            <a:ext cx="80772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95300" indent="-4953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52500" indent="-4953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409700" indent="-4953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66900" indent="-4953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324100" indent="-4953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81300" indent="-4953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38500" indent="-4953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95700" indent="-4953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52900" indent="-4953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romanLcPeriod" startAt="2"/>
            </a:pPr>
            <a:r>
              <a:rPr lang="en-GB" altLang="en-US" sz="1600" b="1">
                <a:latin typeface="Verdana" panose="020B0604030504040204" pitchFamily="34" charset="0"/>
              </a:rPr>
              <a:t>One desk is placed lengthwise between two walls and in contact with the left hand wall, as shown in the diagram. </a:t>
            </a:r>
            <a:br>
              <a:rPr lang="en-GB" altLang="en-US" sz="1600" b="1">
                <a:latin typeface="Verdana" panose="020B0604030504040204" pitchFamily="34" charset="0"/>
              </a:rPr>
            </a:br>
            <a:r>
              <a:rPr lang="en-GB" altLang="en-US" sz="1600" b="1">
                <a:latin typeface="Verdana" panose="020B0604030504040204" pitchFamily="34" charset="0"/>
              </a:rPr>
              <a:t/>
            </a:r>
            <a:br>
              <a:rPr lang="en-GB" altLang="en-US" sz="1600" b="1">
                <a:latin typeface="Verdana" panose="020B0604030504040204" pitchFamily="34" charset="0"/>
              </a:rPr>
            </a:br>
            <a:r>
              <a:rPr lang="en-GB" altLang="en-US" sz="1600" b="1">
                <a:latin typeface="Verdana" panose="020B0604030504040204" pitchFamily="34" charset="0"/>
              </a:rPr>
              <a:t>What is the greatest possible length of the gap between the desk and the right hand wall? [2]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143000" y="5029200"/>
            <a:ext cx="4800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600" b="1">
                <a:solidFill>
                  <a:srgbClr val="FF3300"/>
                </a:solidFill>
                <a:latin typeface="Verdana" panose="020B0604030504040204" pitchFamily="34" charset="0"/>
              </a:rPr>
              <a:t>Greatest gap =300.5 – 179.5 = 121 cm</a:t>
            </a:r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2286000" y="2809875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2286000" y="4410075"/>
            <a:ext cx="464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6934200" y="2809875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2286000" y="3724275"/>
            <a:ext cx="609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76" name="Oval 12"/>
          <p:cNvSpPr>
            <a:spLocks noChangeArrowheads="1"/>
          </p:cNvSpPr>
          <p:nvPr/>
        </p:nvSpPr>
        <p:spPr bwMode="auto">
          <a:xfrm>
            <a:off x="2552700" y="3800475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2286000" y="3952875"/>
            <a:ext cx="609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78" name="Oval 14"/>
          <p:cNvSpPr>
            <a:spLocks noChangeArrowheads="1"/>
          </p:cNvSpPr>
          <p:nvPr/>
        </p:nvSpPr>
        <p:spPr bwMode="auto">
          <a:xfrm>
            <a:off x="2552700" y="4029075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2286000" y="4181475"/>
            <a:ext cx="609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80" name="Oval 16"/>
          <p:cNvSpPr>
            <a:spLocks noChangeArrowheads="1"/>
          </p:cNvSpPr>
          <p:nvPr/>
        </p:nvSpPr>
        <p:spPr bwMode="auto">
          <a:xfrm>
            <a:off x="2552700" y="4257675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3505200" y="3724275"/>
            <a:ext cx="609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82" name="Oval 18"/>
          <p:cNvSpPr>
            <a:spLocks noChangeArrowheads="1"/>
          </p:cNvSpPr>
          <p:nvPr/>
        </p:nvSpPr>
        <p:spPr bwMode="auto">
          <a:xfrm>
            <a:off x="3771900" y="3800475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3505200" y="3952875"/>
            <a:ext cx="609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84" name="Oval 20"/>
          <p:cNvSpPr>
            <a:spLocks noChangeArrowheads="1"/>
          </p:cNvSpPr>
          <p:nvPr/>
        </p:nvSpPr>
        <p:spPr bwMode="auto">
          <a:xfrm>
            <a:off x="3771900" y="4029075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85" name="Rectangle 21"/>
          <p:cNvSpPr>
            <a:spLocks noChangeArrowheads="1"/>
          </p:cNvSpPr>
          <p:nvPr/>
        </p:nvSpPr>
        <p:spPr bwMode="auto">
          <a:xfrm>
            <a:off x="3505200" y="4181475"/>
            <a:ext cx="609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86" name="Oval 22"/>
          <p:cNvSpPr>
            <a:spLocks noChangeArrowheads="1"/>
          </p:cNvSpPr>
          <p:nvPr/>
        </p:nvSpPr>
        <p:spPr bwMode="auto">
          <a:xfrm>
            <a:off x="3771900" y="4257675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87" name="Rectangle 23"/>
          <p:cNvSpPr>
            <a:spLocks noChangeArrowheads="1"/>
          </p:cNvSpPr>
          <p:nvPr/>
        </p:nvSpPr>
        <p:spPr bwMode="auto">
          <a:xfrm>
            <a:off x="2286000" y="3571875"/>
            <a:ext cx="18288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89" name="Rectangle 25"/>
          <p:cNvSpPr>
            <a:spLocks noChangeArrowheads="1"/>
          </p:cNvSpPr>
          <p:nvPr/>
        </p:nvSpPr>
        <p:spPr bwMode="auto">
          <a:xfrm>
            <a:off x="2959100" y="3508375"/>
            <a:ext cx="4635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200"/>
              <a:t>desk</a:t>
            </a:r>
          </a:p>
        </p:txBody>
      </p:sp>
      <p:sp>
        <p:nvSpPr>
          <p:cNvPr id="11290" name="Rectangle 26" descr="Wide upward diagonal"/>
          <p:cNvSpPr>
            <a:spLocks noChangeArrowheads="1"/>
          </p:cNvSpPr>
          <p:nvPr/>
        </p:nvSpPr>
        <p:spPr bwMode="auto">
          <a:xfrm>
            <a:off x="2133600" y="2809875"/>
            <a:ext cx="152400" cy="16002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pattFill prst="wdUpDiag">
                  <a:fgClr>
                    <a:schemeClr val="tx1"/>
                  </a:fgClr>
                  <a:bgClr>
                    <a:srgbClr val="FFFFFF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91" name="Rectangle 27" descr="Wide upward diagonal"/>
          <p:cNvSpPr>
            <a:spLocks noChangeArrowheads="1"/>
          </p:cNvSpPr>
          <p:nvPr/>
        </p:nvSpPr>
        <p:spPr bwMode="auto">
          <a:xfrm flipH="1" flipV="1">
            <a:off x="6953250" y="2809875"/>
            <a:ext cx="152400" cy="16002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pattFill prst="wdUpDiag">
                  <a:fgClr>
                    <a:schemeClr val="tx1"/>
                  </a:fgClr>
                  <a:bgClr>
                    <a:srgbClr val="FFFFFF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92" name="Rectangle 28" descr="Wide upward diagonal"/>
          <p:cNvSpPr>
            <a:spLocks noChangeArrowheads="1"/>
          </p:cNvSpPr>
          <p:nvPr/>
        </p:nvSpPr>
        <p:spPr bwMode="auto">
          <a:xfrm rot="-5400000">
            <a:off x="4533900" y="2019300"/>
            <a:ext cx="152400" cy="49530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pattFill prst="wdUpDiag">
                  <a:fgClr>
                    <a:schemeClr val="tx1"/>
                  </a:fgClr>
                  <a:bgClr>
                    <a:srgbClr val="FFFFFF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1524000" y="3571875"/>
            <a:ext cx="663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400">
                <a:latin typeface="Verdana" panose="020B0604030504040204" pitchFamily="34" charset="0"/>
              </a:rPr>
              <a:t>Wall</a:t>
            </a:r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7032625" y="3571875"/>
            <a:ext cx="663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400">
                <a:latin typeface="Verdana" panose="020B0604030504040204" pitchFamily="34" charset="0"/>
              </a:rPr>
              <a:t>Wall</a:t>
            </a:r>
          </a:p>
        </p:txBody>
      </p:sp>
      <p:sp>
        <p:nvSpPr>
          <p:cNvPr id="11295" name="Text Box 31"/>
          <p:cNvSpPr txBox="1">
            <a:spLocks noChangeArrowheads="1"/>
          </p:cNvSpPr>
          <p:nvPr/>
        </p:nvSpPr>
        <p:spPr bwMode="auto">
          <a:xfrm>
            <a:off x="4213225" y="4562475"/>
            <a:ext cx="663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400">
                <a:latin typeface="Verdana" panose="020B0604030504040204" pitchFamily="34" charset="0"/>
              </a:rPr>
              <a:t>Floor</a:t>
            </a:r>
          </a:p>
        </p:txBody>
      </p:sp>
      <p:sp>
        <p:nvSpPr>
          <p:cNvPr id="11296" name="Line 32"/>
          <p:cNvSpPr>
            <a:spLocks noChangeShapeType="1"/>
          </p:cNvSpPr>
          <p:nvPr/>
        </p:nvSpPr>
        <p:spPr bwMode="auto">
          <a:xfrm>
            <a:off x="4114800" y="4105275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97" name="Text Box 33"/>
          <p:cNvSpPr txBox="1">
            <a:spLocks noChangeArrowheads="1"/>
          </p:cNvSpPr>
          <p:nvPr/>
        </p:nvSpPr>
        <p:spPr bwMode="auto">
          <a:xfrm>
            <a:off x="5181600" y="3800475"/>
            <a:ext cx="663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400">
                <a:latin typeface="Verdana" panose="020B0604030504040204" pitchFamily="34" charset="0"/>
              </a:rPr>
              <a:t>Gap</a:t>
            </a:r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>
            <a:off x="2286000" y="2895600"/>
            <a:ext cx="46482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99" name="Text Box 35"/>
          <p:cNvSpPr txBox="1">
            <a:spLocks noChangeArrowheads="1"/>
          </p:cNvSpPr>
          <p:nvPr/>
        </p:nvSpPr>
        <p:spPr bwMode="auto">
          <a:xfrm>
            <a:off x="3200400" y="2590800"/>
            <a:ext cx="3352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400" b="1">
                <a:solidFill>
                  <a:srgbClr val="FF3300"/>
                </a:solidFill>
                <a:latin typeface="Verdana" panose="020B0604030504040204" pitchFamily="34" charset="0"/>
              </a:rPr>
              <a:t>Greatest distance = 300.5 cm</a:t>
            </a:r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>
            <a:off x="2286000" y="3505200"/>
            <a:ext cx="18288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301" name="Text Box 37"/>
          <p:cNvSpPr txBox="1">
            <a:spLocks noChangeArrowheads="1"/>
          </p:cNvSpPr>
          <p:nvPr/>
        </p:nvSpPr>
        <p:spPr bwMode="auto">
          <a:xfrm>
            <a:off x="2286000" y="3124200"/>
            <a:ext cx="2438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400">
                <a:solidFill>
                  <a:srgbClr val="FF3300"/>
                </a:solidFill>
                <a:latin typeface="Verdana" panose="020B0604030504040204" pitchFamily="34" charset="0"/>
              </a:rPr>
              <a:t>Least length = 179.5 cm</a:t>
            </a:r>
          </a:p>
        </p:txBody>
      </p:sp>
      <p:graphicFrame>
        <p:nvGraphicFramePr>
          <p:cNvPr id="11302" name="Object 38"/>
          <p:cNvGraphicFramePr>
            <a:graphicFrameLocks noChangeAspect="1"/>
          </p:cNvGraphicFramePr>
          <p:nvPr/>
        </p:nvGraphicFramePr>
        <p:xfrm>
          <a:off x="2971800" y="3733800"/>
          <a:ext cx="51117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4" name="Document" r:id="rId4" imgW="569921" imgH="748815" progId="XaraX.Document">
                  <p:embed/>
                </p:oleObj>
              </mc:Choice>
              <mc:Fallback>
                <p:oleObj name="Document" r:id="rId4" imgW="569921" imgH="748815" progId="XaraX.Document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733800"/>
                        <a:ext cx="511175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utoUpdateAnimBg="0"/>
      <p:bldP spid="11299" grpId="0" autoUpdateAnimBg="0"/>
      <p:bldP spid="11301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altLang="en-US"/>
              <a:t>Jan 2006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©RSH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81000" y="457200"/>
            <a:ext cx="762000" cy="469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Q4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33400" y="2057400"/>
            <a:ext cx="8077200" cy="24431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marL="495300" indent="-4953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52500" indent="-4953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409700" indent="-4953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66900" indent="-4953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324100" indent="-4953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81300" indent="-4953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38500" indent="-4953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95700" indent="-4953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52900" indent="-4953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 u="sng">
                <a:solidFill>
                  <a:schemeClr val="accent2"/>
                </a:solidFill>
                <a:latin typeface="Comic Sans MS" panose="030F0702030302020204" pitchFamily="66" charset="0"/>
              </a:rPr>
              <a:t>Preparation</a:t>
            </a:r>
          </a:p>
          <a:p>
            <a:pPr>
              <a:spcBef>
                <a:spcPct val="50000"/>
              </a:spcBef>
            </a:pPr>
            <a:r>
              <a:rPr lang="en-GB" altLang="en-US" sz="1800">
                <a:solidFill>
                  <a:schemeClr val="accent2"/>
                </a:solidFill>
                <a:latin typeface="Comic Sans MS" panose="030F0702030302020204" pitchFamily="66" charset="0"/>
              </a:rPr>
              <a:t>Least mass of original lump of plasticine = 500 – 5 = 495 g</a:t>
            </a:r>
          </a:p>
          <a:p>
            <a:pPr>
              <a:spcBef>
                <a:spcPct val="50000"/>
              </a:spcBef>
            </a:pPr>
            <a:r>
              <a:rPr lang="en-GB" altLang="en-US" sz="1800">
                <a:solidFill>
                  <a:schemeClr val="accent2"/>
                </a:solidFill>
                <a:latin typeface="Comic Sans MS" panose="030F0702030302020204" pitchFamily="66" charset="0"/>
              </a:rPr>
              <a:t>Greatest mass of original lump of plasticine = 500 + 5 = 505 g</a:t>
            </a:r>
          </a:p>
          <a:p>
            <a:pPr>
              <a:spcBef>
                <a:spcPct val="50000"/>
              </a:spcBef>
            </a:pPr>
            <a:endParaRPr lang="en-GB" altLang="en-US" sz="180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en-GB" altLang="en-US" sz="1800">
                <a:solidFill>
                  <a:schemeClr val="accent2"/>
                </a:solidFill>
                <a:latin typeface="Comic Sans MS" panose="030F0702030302020204" pitchFamily="66" charset="0"/>
              </a:rPr>
              <a:t>Least mass of removed lump of plasticine = 310 – 5 = 305 g</a:t>
            </a:r>
          </a:p>
          <a:p>
            <a:pPr>
              <a:spcBef>
                <a:spcPct val="50000"/>
              </a:spcBef>
            </a:pPr>
            <a:r>
              <a:rPr lang="en-GB" altLang="en-US" sz="1800">
                <a:solidFill>
                  <a:schemeClr val="accent2"/>
                </a:solidFill>
                <a:latin typeface="Comic Sans MS" panose="030F0702030302020204" pitchFamily="66" charset="0"/>
              </a:rPr>
              <a:t>Greatest mass of removed lump of plasticine = 310 + 5 = 315 g</a:t>
            </a:r>
            <a:endParaRPr lang="en-GB" altLang="en-US" sz="1600" b="1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295400" y="381000"/>
            <a:ext cx="7315200" cy="143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600" b="1">
                <a:latin typeface="Verdana" panose="020B0604030504040204" pitchFamily="34" charset="0"/>
              </a:rPr>
              <a:t>A lump pf plasticine has a mass of 500 g, correct to the nearest 10 g. A piece of the plasticine is removed and found to have a mass of 310 g, correct to the nearest 10 g.</a:t>
            </a:r>
          </a:p>
          <a:p>
            <a:pPr>
              <a:spcBef>
                <a:spcPct val="50000"/>
              </a:spcBef>
            </a:pPr>
            <a:r>
              <a:rPr lang="en-GB" altLang="en-US" sz="1600" b="1">
                <a:latin typeface="Verdana" panose="020B0604030504040204" pitchFamily="34" charset="0"/>
              </a:rPr>
              <a:t>Find the greatest possible value of the mass of the remaining lump of plasticine. [2]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33400" y="4800600"/>
            <a:ext cx="6705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600" b="1">
                <a:solidFill>
                  <a:srgbClr val="FF3300"/>
                </a:solidFill>
                <a:latin typeface="Verdana" panose="020B0604030504040204" pitchFamily="34" charset="0"/>
              </a:rPr>
              <a:t>Greatest remaining mass = 505 – 305 = 200 g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685800" y="1828800"/>
            <a:ext cx="7772400" cy="762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 autoUpdateAnimBg="0"/>
      <p:bldP spid="12293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altLang="en-US"/>
              <a:t>Jan 2006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©RSH</a:t>
            </a: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81000" y="457200"/>
            <a:ext cx="762000" cy="469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Q5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33400" y="2057400"/>
            <a:ext cx="8077200" cy="7461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marL="495300" indent="-4953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52500" indent="-4953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409700" indent="-4953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66900" indent="-4953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324100" indent="-4953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81300" indent="-4953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38500" indent="-4953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95700" indent="-4953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52900" indent="-4953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 u="sng">
                <a:solidFill>
                  <a:schemeClr val="accent2"/>
                </a:solidFill>
                <a:latin typeface="Comic Sans MS" panose="030F0702030302020204" pitchFamily="66" charset="0"/>
              </a:rPr>
              <a:t>Preparation</a:t>
            </a:r>
          </a:p>
          <a:p>
            <a:pPr>
              <a:spcBef>
                <a:spcPct val="50000"/>
              </a:spcBef>
            </a:pPr>
            <a:r>
              <a:rPr lang="en-GB" altLang="en-US" sz="1600" b="1">
                <a:solidFill>
                  <a:schemeClr val="accent2"/>
                </a:solidFill>
                <a:latin typeface="Comic Sans MS" panose="030F0702030302020204" pitchFamily="66" charset="0"/>
              </a:rPr>
              <a:t>Minimum dimensions are 29.5 cm by 19.5 cm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295400" y="381000"/>
            <a:ext cx="7315200" cy="1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600" b="1">
                <a:latin typeface="Verdana" panose="020B0604030504040204" pitchFamily="34" charset="0"/>
              </a:rPr>
              <a:t>A rectangle’s measurements are given as 30 cm by 20 cm, correct to the nearest cm.</a:t>
            </a:r>
          </a:p>
          <a:p>
            <a:pPr>
              <a:spcBef>
                <a:spcPct val="50000"/>
              </a:spcBef>
            </a:pPr>
            <a:r>
              <a:rPr lang="en-GB" altLang="en-US" sz="1600" b="1">
                <a:latin typeface="Verdana" panose="020B0604030504040204" pitchFamily="34" charset="0"/>
              </a:rPr>
              <a:t>Find the least possible length of the perimeter of the rectangle. [2]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33400" y="4800600"/>
            <a:ext cx="6705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600" b="1">
                <a:solidFill>
                  <a:srgbClr val="FF3300"/>
                </a:solidFill>
                <a:latin typeface="Verdana" panose="020B0604030504040204" pitchFamily="34" charset="0"/>
              </a:rPr>
              <a:t>Least perimeter = 2 x (29.5 + 19.5) = 98 cm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685800" y="1828800"/>
            <a:ext cx="7772400" cy="762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 autoUpdateAnimBg="0"/>
      <p:bldP spid="1331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altLang="en-US"/>
              <a:t>Jan 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©RSH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ctr"/>
          <a:lstStyle/>
          <a:p>
            <a:r>
              <a:rPr lang="en-GB" altLang="en-US" sz="3600"/>
              <a:t>Discrete Measurements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371600"/>
          </a:xfrm>
          <a:solidFill>
            <a:srgbClr val="FFFFCC"/>
          </a:solidFill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GB" altLang="en-US"/>
              <a:t>Number of people</a:t>
            </a:r>
          </a:p>
          <a:p>
            <a:r>
              <a:rPr lang="en-GB" altLang="en-US"/>
              <a:t>Shoe size</a:t>
            </a:r>
          </a:p>
          <a:p>
            <a:r>
              <a:rPr lang="en-GB" altLang="en-US"/>
              <a:t>Money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altLang="en-US"/>
              <a:t>Jan 2006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©RSH</a:t>
            </a:r>
          </a:p>
        </p:txBody>
      </p:sp>
      <p:sp>
        <p:nvSpPr>
          <p:cNvPr id="14339" name="WordArt 3"/>
          <p:cNvSpPr>
            <a:spLocks noChangeArrowheads="1" noChangeShapeType="1" noTextEdit="1"/>
          </p:cNvSpPr>
          <p:nvPr/>
        </p:nvSpPr>
        <p:spPr bwMode="auto">
          <a:xfrm>
            <a:off x="4876800" y="4191000"/>
            <a:ext cx="3581400" cy="1038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8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GCSE Questions</a:t>
            </a:r>
          </a:p>
          <a:p>
            <a:pPr algn="ctr"/>
            <a:r>
              <a:rPr lang="en-GB" sz="28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End</a:t>
            </a:r>
          </a:p>
        </p:txBody>
      </p:sp>
      <p:pic>
        <p:nvPicPr>
          <p:cNvPr id="14340" name="Picture 4" descr="C:\Documents and Settings\rob\My Documents\My Pictures\maths\tit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419100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G:\Data\MultiMedia\Clipart\FANTASY\HUMANS\fn_00256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14600"/>
            <a:ext cx="2493963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altLang="en-US"/>
              <a:t>Jan 2006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©RSH</a:t>
            </a:r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1143000" y="4495800"/>
          <a:ext cx="3792538" cy="155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2" name="Document" r:id="rId4" imgW="3792483" imgH="1556086" progId="XaraX.Document">
                  <p:embed/>
                </p:oleObj>
              </mc:Choice>
              <mc:Fallback>
                <p:oleObj name="Document" r:id="rId4" imgW="3792483" imgH="1556086" progId="XaraX.Document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495800"/>
                        <a:ext cx="3792538" cy="155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990600" y="762000"/>
            <a:ext cx="72390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>
                <a:latin typeface="Verdana" panose="020B0604030504040204" pitchFamily="34" charset="0"/>
              </a:rPr>
              <a:t>There were an estimated 90 trolls in the field, to the nearest 10.</a:t>
            </a:r>
          </a:p>
          <a:p>
            <a:pPr>
              <a:spcBef>
                <a:spcPct val="50000"/>
              </a:spcBef>
            </a:pPr>
            <a:r>
              <a:rPr lang="en-GB" altLang="en-US" sz="2000">
                <a:latin typeface="Verdana" panose="020B0604030504040204" pitchFamily="34" charset="0"/>
              </a:rPr>
              <a:t>What was the lowest possible number of trolls ?</a:t>
            </a:r>
          </a:p>
          <a:p>
            <a:pPr>
              <a:spcBef>
                <a:spcPct val="50000"/>
              </a:spcBef>
            </a:pPr>
            <a:r>
              <a:rPr lang="en-GB" altLang="en-US" sz="2000">
                <a:latin typeface="Verdana" panose="020B0604030504040204" pitchFamily="34" charset="0"/>
              </a:rPr>
              <a:t>What was the highest possible number of trolls ?</a:t>
            </a:r>
          </a:p>
        </p:txBody>
      </p:sp>
      <p:graphicFrame>
        <p:nvGraphicFramePr>
          <p:cNvPr id="23559" name="Object 7"/>
          <p:cNvGraphicFramePr>
            <a:graphicFrameLocks noChangeAspect="1"/>
          </p:cNvGraphicFramePr>
          <p:nvPr/>
        </p:nvGraphicFramePr>
        <p:xfrm>
          <a:off x="1295400" y="2590800"/>
          <a:ext cx="6529388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3" name="Document" r:id="rId6" imgW="6529878" imgH="833422" progId="XaraX.Document">
                  <p:embed/>
                </p:oleObj>
              </mc:Choice>
              <mc:Fallback>
                <p:oleObj name="Document" r:id="rId6" imgW="6529878" imgH="833422" progId="XaraX.Document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590800"/>
                        <a:ext cx="6529388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altLang="en-US"/>
              <a:t>Jan 2006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©RSH</a:t>
            </a:r>
          </a:p>
        </p:txBody>
      </p:sp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914400" y="4495800"/>
          <a:ext cx="25654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" name="Document" r:id="rId4" imgW="2565298" imgH="1600847" progId="XaraX.Document">
                  <p:embed/>
                </p:oleObj>
              </mc:Choice>
              <mc:Fallback>
                <p:oleObj name="Document" r:id="rId4" imgW="2565298" imgH="1600847" progId="XaraX.Document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495800"/>
                        <a:ext cx="25654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990600" y="762000"/>
            <a:ext cx="723900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>
                <a:latin typeface="Verdana" panose="020B0604030504040204" pitchFamily="34" charset="0"/>
              </a:rPr>
              <a:t>This pile of coins is worth £10 to the nearest £1.</a:t>
            </a:r>
          </a:p>
          <a:p>
            <a:pPr>
              <a:spcBef>
                <a:spcPct val="50000"/>
              </a:spcBef>
            </a:pPr>
            <a:r>
              <a:rPr lang="en-GB" altLang="en-US" sz="2000">
                <a:latin typeface="Verdana" panose="020B0604030504040204" pitchFamily="34" charset="0"/>
              </a:rPr>
              <a:t>What is the lowest possible value of the coins ?</a:t>
            </a:r>
          </a:p>
          <a:p>
            <a:pPr>
              <a:spcBef>
                <a:spcPct val="50000"/>
              </a:spcBef>
            </a:pPr>
            <a:r>
              <a:rPr lang="en-GB" altLang="en-US" sz="2000">
                <a:latin typeface="Verdana" panose="020B0604030504040204" pitchFamily="34" charset="0"/>
              </a:rPr>
              <a:t>What is the highest possible value of the coins ?</a:t>
            </a:r>
          </a:p>
          <a:p>
            <a:pPr>
              <a:spcBef>
                <a:spcPct val="50000"/>
              </a:spcBef>
            </a:pPr>
            <a:endParaRPr lang="en-GB" altLang="en-US" sz="2000">
              <a:latin typeface="Verdana" panose="020B0604030504040204" pitchFamily="34" charset="0"/>
            </a:endParaRPr>
          </a:p>
        </p:txBody>
      </p:sp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1143000" y="2743200"/>
          <a:ext cx="548640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" name="Document" r:id="rId6" imgW="3866667" imgH="485586" progId="XaraX.Document">
                  <p:embed/>
                </p:oleObj>
              </mc:Choice>
              <mc:Fallback>
                <p:oleObj name="Document" r:id="rId6" imgW="3866667" imgH="485586" progId="XaraX.Document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743200"/>
                        <a:ext cx="5486400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altLang="en-US"/>
              <a:t>Jan 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©RSH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ctr"/>
          <a:lstStyle/>
          <a:p>
            <a:r>
              <a:rPr lang="en-GB" altLang="en-US" sz="3600"/>
              <a:t>Continuous Measurements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447800"/>
          </a:xfrm>
          <a:solidFill>
            <a:srgbClr val="FFFFCC"/>
          </a:solidFill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GB" altLang="en-US"/>
              <a:t>Height</a:t>
            </a:r>
          </a:p>
          <a:p>
            <a:r>
              <a:rPr lang="en-GB" altLang="en-US"/>
              <a:t>Weight</a:t>
            </a:r>
          </a:p>
          <a:p>
            <a:r>
              <a:rPr lang="en-GB" altLang="en-US"/>
              <a:t>Temperature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altLang="en-US"/>
              <a:t>Jan 2006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©RSH</a:t>
            </a:r>
          </a:p>
        </p:txBody>
      </p:sp>
      <p:pic>
        <p:nvPicPr>
          <p:cNvPr id="18435" name="Picture 3" descr="C:\Documents and Settings\rob\My Documents\My Pictures\maths\til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23913"/>
            <a:ext cx="6629400" cy="481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57200" y="381000"/>
            <a:ext cx="815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>
                <a:latin typeface="Verdana" panose="020B0604030504040204" pitchFamily="34" charset="0"/>
              </a:rPr>
              <a:t>Measuring the length of a floor tile to the nearest cm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altLang="en-US"/>
              <a:t>Jan 2006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©RSH</a:t>
            </a:r>
          </a:p>
        </p:txBody>
      </p:sp>
      <p:sp>
        <p:nvSpPr>
          <p:cNvPr id="19459" name="Text Box 1027"/>
          <p:cNvSpPr txBox="1">
            <a:spLocks noChangeArrowheads="1"/>
          </p:cNvSpPr>
          <p:nvPr/>
        </p:nvSpPr>
        <p:spPr bwMode="auto">
          <a:xfrm>
            <a:off x="457200" y="381000"/>
            <a:ext cx="815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>
                <a:latin typeface="Verdana" panose="020B0604030504040204" pitchFamily="34" charset="0"/>
              </a:rPr>
              <a:t>Measuring the length of a floor tile to the nearest cm</a:t>
            </a:r>
          </a:p>
        </p:txBody>
      </p:sp>
      <p:pic>
        <p:nvPicPr>
          <p:cNvPr id="19460" name="Picture 1028" descr="C:\Documents and Settings\rob\My Documents\My Pictures\maths\til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6564313" cy="476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altLang="en-US"/>
              <a:t>Jan 2006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©RSH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57200" y="381000"/>
            <a:ext cx="815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>
                <a:latin typeface="Verdana" panose="020B0604030504040204" pitchFamily="34" charset="0"/>
              </a:rPr>
              <a:t>Measuring the length of a floor tile to the nearest cm</a:t>
            </a:r>
          </a:p>
        </p:txBody>
      </p:sp>
      <p:pic>
        <p:nvPicPr>
          <p:cNvPr id="20484" name="Picture 4" descr="C:\Documents and Settings\rob\My Documents\My Pictures\maths\tile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7183438" cy="51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altLang="en-US"/>
              <a:t>Jan 2006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©RSH</a:t>
            </a:r>
          </a:p>
        </p:txBody>
      </p:sp>
      <p:pic>
        <p:nvPicPr>
          <p:cNvPr id="21506" name="Picture 1026" descr="C:\Documents and Settings\rob\My Documents\My Pictures\maths\weight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36"/>
          <a:stretch>
            <a:fillRect/>
          </a:stretch>
        </p:blipFill>
        <p:spPr bwMode="auto">
          <a:xfrm>
            <a:off x="838200" y="990600"/>
            <a:ext cx="5954713" cy="490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864</Words>
  <Application>Microsoft Office PowerPoint</Application>
  <PresentationFormat>On-screen Show (4:3)</PresentationFormat>
  <Paragraphs>173</Paragraphs>
  <Slides>20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Comic Sans MS</vt:lpstr>
      <vt:lpstr>Impact</vt:lpstr>
      <vt:lpstr>Times New Roman</vt:lpstr>
      <vt:lpstr>Verdana</vt:lpstr>
      <vt:lpstr>Default Design</vt:lpstr>
      <vt:lpstr>Document</vt:lpstr>
      <vt:lpstr>PowerPoint Presentation</vt:lpstr>
      <vt:lpstr>Discrete Measurements</vt:lpstr>
      <vt:lpstr>PowerPoint Presentation</vt:lpstr>
      <vt:lpstr>PowerPoint Presentation</vt:lpstr>
      <vt:lpstr>Continuous Measurements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Upper and Lower Bounds</dc:title>
  <dc:creator>rsh</dc:creator>
  <cp:lastModifiedBy>nick jones</cp:lastModifiedBy>
  <cp:revision>19</cp:revision>
  <dcterms:created xsi:type="dcterms:W3CDTF">2002-11-29T21:16:50Z</dcterms:created>
  <dcterms:modified xsi:type="dcterms:W3CDTF">2018-10-06T09:20:59Z</dcterms:modified>
</cp:coreProperties>
</file>