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handoutMasterIdLst>
    <p:handoutMasterId r:id="rId14"/>
  </p:handoutMasterIdLst>
  <p:sldIdLst>
    <p:sldId id="271" r:id="rId2"/>
    <p:sldId id="266" r:id="rId3"/>
    <p:sldId id="268" r:id="rId4"/>
    <p:sldId id="258" r:id="rId5"/>
    <p:sldId id="259" r:id="rId6"/>
    <p:sldId id="260" r:id="rId7"/>
    <p:sldId id="261" r:id="rId8"/>
    <p:sldId id="262" r:id="rId9"/>
    <p:sldId id="263" r:id="rId10"/>
    <p:sldId id="264" r:id="rId11"/>
    <p:sldId id="273" r:id="rId12"/>
  </p:sldIdLst>
  <p:sldSz cx="9144000" cy="6858000" type="screen4x3"/>
  <p:notesSz cx="6797675" cy="9926638"/>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5" autoAdjust="0"/>
    <p:restoredTop sz="94614" autoAdjust="0"/>
  </p:normalViewPr>
  <p:slideViewPr>
    <p:cSldViewPr>
      <p:cViewPr varScale="1">
        <p:scale>
          <a:sx n="114" d="100"/>
          <a:sy n="114" d="100"/>
        </p:scale>
        <p:origin x="15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8F5AD934-A1A5-4FC0-A448-BBC8521A9B63}" type="datetimeFigureOut">
              <a:rPr lang="en-GB"/>
              <a:pPr>
                <a:defRPr/>
              </a:pPr>
              <a:t>18/09/2018</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911A637-809C-4EC1-8B90-AA27A040271F}" type="slidenum">
              <a:rPr lang="en-GB" altLang="en-US"/>
              <a:pPr>
                <a:defRPr/>
              </a:pPr>
              <a:t>‹#›</a:t>
            </a:fld>
            <a:endParaRPr lang="en-GB" altLang="en-US"/>
          </a:p>
        </p:txBody>
      </p:sp>
    </p:spTree>
    <p:extLst>
      <p:ext uri="{BB962C8B-B14F-4D97-AF65-F5344CB8AC3E}">
        <p14:creationId xmlns:p14="http://schemas.microsoft.com/office/powerpoint/2010/main" val="2836580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7006AFAA-F1F7-4AD2-9789-7DE46DBDBCC6}" type="datetimeFigureOut">
              <a:rPr lang="en-GB"/>
              <a:pPr>
                <a:defRPr/>
              </a:pPr>
              <a:t>18/09/2018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C75385E-9D90-48DD-9B49-CDC7E3DF6779}" type="slidenum">
              <a:rPr lang="en-GB" altLang="en-US"/>
              <a:pPr>
                <a:defRPr/>
              </a:pPr>
              <a:t>‹#›</a:t>
            </a:fld>
            <a:endParaRPr lang="en-GB" altLang="en-US"/>
          </a:p>
        </p:txBody>
      </p:sp>
    </p:spTree>
    <p:extLst>
      <p:ext uri="{BB962C8B-B14F-4D97-AF65-F5344CB8AC3E}">
        <p14:creationId xmlns:p14="http://schemas.microsoft.com/office/powerpoint/2010/main" val="16786734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01FEC3F3-9E25-476C-B5BA-C3943B396A2F}" type="slidenum">
              <a:rPr lang="en-GB" altLang="en-US" sz="1200" smtClean="0"/>
              <a:pPr/>
              <a:t>1</a:t>
            </a:fld>
            <a:endParaRPr lang="en-GB" altLang="en-US" sz="1200" smtClean="0"/>
          </a:p>
        </p:txBody>
      </p:sp>
    </p:spTree>
    <p:extLst>
      <p:ext uri="{BB962C8B-B14F-4D97-AF65-F5344CB8AC3E}">
        <p14:creationId xmlns:p14="http://schemas.microsoft.com/office/powerpoint/2010/main" val="2861110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6999506F-099B-4972-8233-A9D2CCDFEFCD}" type="slidenum">
              <a:rPr lang="en-GB" altLang="en-US" sz="1200" smtClean="0"/>
              <a:pPr/>
              <a:t>10</a:t>
            </a:fld>
            <a:endParaRPr lang="en-GB" altLang="en-US" sz="1200" smtClean="0"/>
          </a:p>
        </p:txBody>
      </p:sp>
    </p:spTree>
    <p:extLst>
      <p:ext uri="{BB962C8B-B14F-4D97-AF65-F5344CB8AC3E}">
        <p14:creationId xmlns:p14="http://schemas.microsoft.com/office/powerpoint/2010/main" val="491030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01FEC3F3-9E25-476C-B5BA-C3943B396A2F}" type="slidenum">
              <a:rPr lang="en-GB" altLang="en-US" sz="1200" smtClean="0"/>
              <a:pPr/>
              <a:t>11</a:t>
            </a:fld>
            <a:endParaRPr lang="en-GB" altLang="en-US" sz="1200" smtClean="0"/>
          </a:p>
        </p:txBody>
      </p:sp>
    </p:spTree>
    <p:extLst>
      <p:ext uri="{BB962C8B-B14F-4D97-AF65-F5344CB8AC3E}">
        <p14:creationId xmlns:p14="http://schemas.microsoft.com/office/powerpoint/2010/main" val="3175059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01FEC3F3-9E25-476C-B5BA-C3943B396A2F}" type="slidenum">
              <a:rPr lang="en-GB" altLang="en-US" sz="1200" smtClean="0"/>
              <a:pPr/>
              <a:t>2</a:t>
            </a:fld>
            <a:endParaRPr lang="en-GB" altLang="en-US" sz="1200" smtClean="0"/>
          </a:p>
        </p:txBody>
      </p:sp>
    </p:spTree>
    <p:extLst>
      <p:ext uri="{BB962C8B-B14F-4D97-AF65-F5344CB8AC3E}">
        <p14:creationId xmlns:p14="http://schemas.microsoft.com/office/powerpoint/2010/main" val="1688024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01FEC3F3-9E25-476C-B5BA-C3943B396A2F}" type="slidenum">
              <a:rPr lang="en-GB" altLang="en-US" sz="1200" smtClean="0"/>
              <a:pPr/>
              <a:t>3</a:t>
            </a:fld>
            <a:endParaRPr lang="en-GB" altLang="en-US" sz="1200" smtClean="0"/>
          </a:p>
        </p:txBody>
      </p:sp>
    </p:spTree>
    <p:extLst>
      <p:ext uri="{BB962C8B-B14F-4D97-AF65-F5344CB8AC3E}">
        <p14:creationId xmlns:p14="http://schemas.microsoft.com/office/powerpoint/2010/main" val="336119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286115B3-45B3-4C94-BE45-D3065482A39F}" type="slidenum">
              <a:rPr lang="en-GB" altLang="en-US" sz="1200" smtClean="0"/>
              <a:pPr/>
              <a:t>4</a:t>
            </a:fld>
            <a:endParaRPr lang="en-GB" altLang="en-US" sz="1200" smtClean="0"/>
          </a:p>
        </p:txBody>
      </p:sp>
    </p:spTree>
    <p:extLst>
      <p:ext uri="{BB962C8B-B14F-4D97-AF65-F5344CB8AC3E}">
        <p14:creationId xmlns:p14="http://schemas.microsoft.com/office/powerpoint/2010/main" val="986763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5E945A52-B2F3-4C75-887D-3C08966F3711}" type="slidenum">
              <a:rPr lang="en-GB" altLang="en-US" sz="1200" smtClean="0"/>
              <a:pPr/>
              <a:t>5</a:t>
            </a:fld>
            <a:endParaRPr lang="en-GB" altLang="en-US" sz="1200" smtClean="0"/>
          </a:p>
        </p:txBody>
      </p:sp>
    </p:spTree>
    <p:extLst>
      <p:ext uri="{BB962C8B-B14F-4D97-AF65-F5344CB8AC3E}">
        <p14:creationId xmlns:p14="http://schemas.microsoft.com/office/powerpoint/2010/main" val="2626787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E3664129-CFD7-42C9-8E77-0C5B22725507}" type="slidenum">
              <a:rPr lang="en-GB" altLang="en-US" sz="1200" smtClean="0"/>
              <a:pPr/>
              <a:t>6</a:t>
            </a:fld>
            <a:endParaRPr lang="en-GB" altLang="en-US" sz="1200" smtClean="0"/>
          </a:p>
        </p:txBody>
      </p:sp>
    </p:spTree>
    <p:extLst>
      <p:ext uri="{BB962C8B-B14F-4D97-AF65-F5344CB8AC3E}">
        <p14:creationId xmlns:p14="http://schemas.microsoft.com/office/powerpoint/2010/main" val="2274883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C122BCE9-22BB-406C-A205-98DC94497491}" type="slidenum">
              <a:rPr lang="en-GB" altLang="en-US" sz="1200" smtClean="0"/>
              <a:pPr/>
              <a:t>7</a:t>
            </a:fld>
            <a:endParaRPr lang="en-GB" altLang="en-US" sz="1200" smtClean="0"/>
          </a:p>
        </p:txBody>
      </p:sp>
    </p:spTree>
    <p:extLst>
      <p:ext uri="{BB962C8B-B14F-4D97-AF65-F5344CB8AC3E}">
        <p14:creationId xmlns:p14="http://schemas.microsoft.com/office/powerpoint/2010/main" val="1520969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CCF34931-912F-48BD-92A8-917C83DCFAF7}" type="slidenum">
              <a:rPr lang="en-GB" altLang="en-US" sz="1200" smtClean="0"/>
              <a:pPr/>
              <a:t>8</a:t>
            </a:fld>
            <a:endParaRPr lang="en-GB" altLang="en-US" sz="1200" smtClean="0"/>
          </a:p>
        </p:txBody>
      </p:sp>
    </p:spTree>
    <p:extLst>
      <p:ext uri="{BB962C8B-B14F-4D97-AF65-F5344CB8AC3E}">
        <p14:creationId xmlns:p14="http://schemas.microsoft.com/office/powerpoint/2010/main" val="2850486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970A4156-CA42-4DCB-9430-0F3B42E1A9E4}" type="slidenum">
              <a:rPr lang="en-GB" altLang="en-US" sz="1200" smtClean="0"/>
              <a:pPr/>
              <a:t>9</a:t>
            </a:fld>
            <a:endParaRPr lang="en-GB" altLang="en-US" sz="1200" smtClean="0"/>
          </a:p>
        </p:txBody>
      </p:sp>
    </p:spTree>
    <p:extLst>
      <p:ext uri="{BB962C8B-B14F-4D97-AF65-F5344CB8AC3E}">
        <p14:creationId xmlns:p14="http://schemas.microsoft.com/office/powerpoint/2010/main" val="39794959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descr="Canvas"/>
          <p:cNvSpPr>
            <a:spLocks noChangeArrowheads="1"/>
          </p:cNvSpPr>
          <p:nvPr/>
        </p:nvSpPr>
        <p:spPr bwMode="white">
          <a:xfrm>
            <a:off x="528638" y="201613"/>
            <a:ext cx="8397875" cy="6467475"/>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defRPr/>
            </a:pPr>
            <a:endParaRPr kumimoji="1" lang="en-US" altLang="en-US" smtClean="0"/>
          </a:p>
        </p:txBody>
      </p:sp>
      <p:pic>
        <p:nvPicPr>
          <p:cNvPr id="5" name="Picture 3" descr="A:\minispi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0" y="50800"/>
            <a:ext cx="118110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descr="Canvas"/>
          <p:cNvSpPr>
            <a:spLocks noChangeArrowheads="1"/>
          </p:cNvSpPr>
          <p:nvPr/>
        </p:nvSpPr>
        <p:spPr bwMode="white">
          <a:xfrm>
            <a:off x="596900" y="4130675"/>
            <a:ext cx="1041400" cy="457200"/>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defRPr/>
            </a:pPr>
            <a:endParaRPr kumimoji="1" lang="en-US" altLang="en-US" smtClean="0"/>
          </a:p>
        </p:txBody>
      </p:sp>
      <p:pic>
        <p:nvPicPr>
          <p:cNvPr id="7" name="Picture 5" descr="A:\minispir.GIF"/>
          <p:cNvPicPr>
            <a:picLocks noChangeAspect="1" noChangeArrowheads="1"/>
          </p:cNvPicPr>
          <p:nvPr/>
        </p:nvPicPr>
        <p:blipFill>
          <a:blip r:embed="rId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Rectangle 6"/>
          <p:cNvSpPr>
            <a:spLocks noGrp="1" noChangeArrowheads="1"/>
          </p:cNvSpPr>
          <p:nvPr>
            <p:ph type="ctrTitle"/>
          </p:nvPr>
        </p:nvSpPr>
        <p:spPr>
          <a:xfrm>
            <a:off x="914400" y="2057400"/>
            <a:ext cx="7721600" cy="1143000"/>
          </a:xfrm>
        </p:spPr>
        <p:txBody>
          <a:bodyPr/>
          <a:lstStyle>
            <a:lvl1pPr>
              <a:defRPr/>
            </a:lvl1pPr>
          </a:lstStyle>
          <a:p>
            <a:pPr lvl="0"/>
            <a:r>
              <a:rPr lang="en-US" noProof="0" smtClean="0"/>
              <a:t>Click to edit Master title style</a:t>
            </a:r>
          </a:p>
        </p:txBody>
      </p:sp>
      <p:sp>
        <p:nvSpPr>
          <p:cNvPr id="4103"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pPr lvl="0"/>
            <a:r>
              <a:rPr lang="en-US" noProof="0" smtClean="0"/>
              <a:t>Click to edit Master subtitle style</a:t>
            </a:r>
          </a:p>
        </p:txBody>
      </p:sp>
      <p:sp>
        <p:nvSpPr>
          <p:cNvPr id="8" name="Rectangle 8"/>
          <p:cNvSpPr>
            <a:spLocks noGrp="1" noChangeArrowheads="1"/>
          </p:cNvSpPr>
          <p:nvPr>
            <p:ph type="dt" sz="quarter" idx="10"/>
          </p:nvPr>
        </p:nvSpPr>
        <p:spPr>
          <a:xfrm>
            <a:off x="1084263" y="6096000"/>
            <a:ext cx="1905000" cy="457200"/>
          </a:xfrm>
        </p:spPr>
        <p:txBody>
          <a:bodyPr/>
          <a:lstStyle>
            <a:lvl1pPr>
              <a:defRPr/>
            </a:lvl1pPr>
          </a:lstStyle>
          <a:p>
            <a:pPr>
              <a:defRPr/>
            </a:pPr>
            <a:endParaRPr lang="en-US"/>
          </a:p>
        </p:txBody>
      </p:sp>
      <p:sp>
        <p:nvSpPr>
          <p:cNvPr id="9" name="Rectangle 9"/>
          <p:cNvSpPr>
            <a:spLocks noGrp="1" noChangeArrowheads="1"/>
          </p:cNvSpPr>
          <p:nvPr>
            <p:ph type="ftr" sz="quarter" idx="11"/>
          </p:nvPr>
        </p:nvSpPr>
        <p:spPr>
          <a:xfrm>
            <a:off x="3522663" y="6096000"/>
            <a:ext cx="2895600" cy="457200"/>
          </a:xfrm>
        </p:spPr>
        <p:txBody>
          <a:bodyPr/>
          <a:lstStyle>
            <a:lvl1pPr>
              <a:defRPr/>
            </a:lvl1pPr>
          </a:lstStyle>
          <a:p>
            <a:pPr>
              <a:defRPr/>
            </a:pPr>
            <a:endParaRPr lang="en-US"/>
          </a:p>
        </p:txBody>
      </p:sp>
      <p:sp>
        <p:nvSpPr>
          <p:cNvPr id="10" name="Rectangle 10"/>
          <p:cNvSpPr>
            <a:spLocks noGrp="1" noChangeArrowheads="1"/>
          </p:cNvSpPr>
          <p:nvPr>
            <p:ph type="sldNum" sz="quarter" idx="12"/>
          </p:nvPr>
        </p:nvSpPr>
        <p:spPr>
          <a:xfrm>
            <a:off x="6951663" y="6096000"/>
            <a:ext cx="1905000" cy="457200"/>
          </a:xfrm>
        </p:spPr>
        <p:txBody>
          <a:bodyPr/>
          <a:lstStyle>
            <a:lvl1pPr>
              <a:defRPr/>
            </a:lvl1pPr>
          </a:lstStyle>
          <a:p>
            <a:pPr>
              <a:defRPr/>
            </a:pPr>
            <a:fld id="{B78CECDE-A4A3-4AF4-BCD7-61F2C995863B}" type="slidenum">
              <a:rPr lang="en-US" altLang="en-US"/>
              <a:pPr>
                <a:defRPr/>
              </a:pPr>
              <a:t>‹#›</a:t>
            </a:fld>
            <a:endParaRPr lang="en-US" altLang="en-US"/>
          </a:p>
        </p:txBody>
      </p:sp>
    </p:spTree>
    <p:extLst>
      <p:ext uri="{BB962C8B-B14F-4D97-AF65-F5344CB8AC3E}">
        <p14:creationId xmlns:p14="http://schemas.microsoft.com/office/powerpoint/2010/main" val="398191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9591D7A-D858-4BA6-87EC-F58F2A3EB90A}" type="slidenum">
              <a:rPr lang="en-US" altLang="en-US"/>
              <a:pPr>
                <a:defRPr/>
              </a:pPr>
              <a:t>‹#›</a:t>
            </a:fld>
            <a:endParaRPr lang="en-US" altLang="en-US"/>
          </a:p>
        </p:txBody>
      </p:sp>
    </p:spTree>
    <p:extLst>
      <p:ext uri="{BB962C8B-B14F-4D97-AF65-F5344CB8AC3E}">
        <p14:creationId xmlns:p14="http://schemas.microsoft.com/office/powerpoint/2010/main" val="3727859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254FA623-A1A4-4D1A-A3D6-D188763C1B79}" type="slidenum">
              <a:rPr lang="en-US" altLang="en-US"/>
              <a:pPr>
                <a:defRPr/>
              </a:pPr>
              <a:t>‹#›</a:t>
            </a:fld>
            <a:endParaRPr lang="en-US" altLang="en-US"/>
          </a:p>
        </p:txBody>
      </p:sp>
    </p:spTree>
    <p:extLst>
      <p:ext uri="{BB962C8B-B14F-4D97-AF65-F5344CB8AC3E}">
        <p14:creationId xmlns:p14="http://schemas.microsoft.com/office/powerpoint/2010/main" val="1022903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FA3BFBC-E946-441B-92A3-CCEEBBAF9BF7}" type="slidenum">
              <a:rPr lang="en-US" altLang="en-US"/>
              <a:pPr>
                <a:defRPr/>
              </a:pPr>
              <a:t>‹#›</a:t>
            </a:fld>
            <a:endParaRPr lang="en-US" altLang="en-US"/>
          </a:p>
        </p:txBody>
      </p:sp>
    </p:spTree>
    <p:extLst>
      <p:ext uri="{BB962C8B-B14F-4D97-AF65-F5344CB8AC3E}">
        <p14:creationId xmlns:p14="http://schemas.microsoft.com/office/powerpoint/2010/main" val="3373772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CC409A5-105C-4A83-859C-3C614455F6E7}" type="slidenum">
              <a:rPr lang="en-US" altLang="en-US"/>
              <a:pPr>
                <a:defRPr/>
              </a:pPr>
              <a:t>‹#›</a:t>
            </a:fld>
            <a:endParaRPr lang="en-US" altLang="en-US"/>
          </a:p>
        </p:txBody>
      </p:sp>
    </p:spTree>
    <p:extLst>
      <p:ext uri="{BB962C8B-B14F-4D97-AF65-F5344CB8AC3E}">
        <p14:creationId xmlns:p14="http://schemas.microsoft.com/office/powerpoint/2010/main" val="522537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31AAF90D-755D-46EA-8A8C-18E7E675E983}" type="slidenum">
              <a:rPr lang="en-US" altLang="en-US"/>
              <a:pPr>
                <a:defRPr/>
              </a:pPr>
              <a:t>‹#›</a:t>
            </a:fld>
            <a:endParaRPr lang="en-US" altLang="en-US"/>
          </a:p>
        </p:txBody>
      </p:sp>
    </p:spTree>
    <p:extLst>
      <p:ext uri="{BB962C8B-B14F-4D97-AF65-F5344CB8AC3E}">
        <p14:creationId xmlns:p14="http://schemas.microsoft.com/office/powerpoint/2010/main" val="339348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176CEDA7-5DD9-492D-B54B-1F0600C46B8B}" type="slidenum">
              <a:rPr lang="en-US" altLang="en-US"/>
              <a:pPr>
                <a:defRPr/>
              </a:pPr>
              <a:t>‹#›</a:t>
            </a:fld>
            <a:endParaRPr lang="en-US" altLang="en-US"/>
          </a:p>
        </p:txBody>
      </p:sp>
    </p:spTree>
    <p:extLst>
      <p:ext uri="{BB962C8B-B14F-4D97-AF65-F5344CB8AC3E}">
        <p14:creationId xmlns:p14="http://schemas.microsoft.com/office/powerpoint/2010/main" val="399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8749BF46-1949-4B79-8F40-0249C32CFF61}" type="slidenum">
              <a:rPr lang="en-US" altLang="en-US"/>
              <a:pPr>
                <a:defRPr/>
              </a:pPr>
              <a:t>‹#›</a:t>
            </a:fld>
            <a:endParaRPr lang="en-US" altLang="en-US"/>
          </a:p>
        </p:txBody>
      </p:sp>
    </p:spTree>
    <p:extLst>
      <p:ext uri="{BB962C8B-B14F-4D97-AF65-F5344CB8AC3E}">
        <p14:creationId xmlns:p14="http://schemas.microsoft.com/office/powerpoint/2010/main" val="297734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9C9FBB3D-A643-4180-B4BF-E99D93AE3A25}" type="slidenum">
              <a:rPr lang="en-US" altLang="en-US"/>
              <a:pPr>
                <a:defRPr/>
              </a:pPr>
              <a:t>‹#›</a:t>
            </a:fld>
            <a:endParaRPr lang="en-US" altLang="en-US"/>
          </a:p>
        </p:txBody>
      </p:sp>
    </p:spTree>
    <p:extLst>
      <p:ext uri="{BB962C8B-B14F-4D97-AF65-F5344CB8AC3E}">
        <p14:creationId xmlns:p14="http://schemas.microsoft.com/office/powerpoint/2010/main" val="3796112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51DDA70-41C9-4200-B694-1A17DF99DADA}" type="slidenum">
              <a:rPr lang="en-US" altLang="en-US"/>
              <a:pPr>
                <a:defRPr/>
              </a:pPr>
              <a:t>‹#›</a:t>
            </a:fld>
            <a:endParaRPr lang="en-US" altLang="en-US"/>
          </a:p>
        </p:txBody>
      </p:sp>
    </p:spTree>
    <p:extLst>
      <p:ext uri="{BB962C8B-B14F-4D97-AF65-F5344CB8AC3E}">
        <p14:creationId xmlns:p14="http://schemas.microsoft.com/office/powerpoint/2010/main" val="1623392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576B310-5467-4794-920D-637336EAFDFB}" type="slidenum">
              <a:rPr lang="en-US" altLang="en-US"/>
              <a:pPr>
                <a:defRPr/>
              </a:pPr>
              <a:t>‹#›</a:t>
            </a:fld>
            <a:endParaRPr lang="en-US" altLang="en-US"/>
          </a:p>
        </p:txBody>
      </p:sp>
    </p:spTree>
    <p:extLst>
      <p:ext uri="{BB962C8B-B14F-4D97-AF65-F5344CB8AC3E}">
        <p14:creationId xmlns:p14="http://schemas.microsoft.com/office/powerpoint/2010/main" val="1984038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906D58"/>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609600" y="228600"/>
            <a:ext cx="8239125" cy="6391275"/>
          </a:xfrm>
          <a:prstGeom prst="rect">
            <a:avLst/>
          </a:prstGeom>
          <a:solidFill>
            <a:srgbClr val="EDE7E3"/>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defRPr/>
            </a:pPr>
            <a:endParaRPr kumimoji="1" lang="en-US" altLang="en-US" smtClean="0"/>
          </a:p>
        </p:txBody>
      </p:sp>
      <p:sp>
        <p:nvSpPr>
          <p:cNvPr id="1027" name="Line 3"/>
          <p:cNvSpPr>
            <a:spLocks noChangeShapeType="1"/>
          </p:cNvSpPr>
          <p:nvPr/>
        </p:nvSpPr>
        <p:spPr bwMode="ltGray">
          <a:xfrm>
            <a:off x="1016000" y="1600200"/>
            <a:ext cx="7670800" cy="0"/>
          </a:xfrm>
          <a:prstGeom prst="line">
            <a:avLst/>
          </a:prstGeom>
          <a:noFill/>
          <a:ln w="31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pic>
        <p:nvPicPr>
          <p:cNvPr id="1028" name="Picture 4" descr="A:\minispir.GIF"/>
          <p:cNvPicPr>
            <a:picLocks noChangeAspect="1" noChangeArrowheads="1"/>
          </p:cNvPicPr>
          <p:nvPr/>
        </p:nvPicPr>
        <p:blipFill>
          <a:blip r:embed="rId13">
            <a:extLst>
              <a:ext uri="{28A0092B-C50C-407E-A947-70E740481C1C}">
                <a14:useLocalDpi xmlns:a14="http://schemas.microsoft.com/office/drawing/2010/main" val="0"/>
              </a:ext>
            </a:extLst>
          </a:blip>
          <a:srcRect b="5333"/>
          <a:stretch>
            <a:fillRect/>
          </a:stretch>
        </p:blipFill>
        <p:spPr bwMode="ltGray">
          <a:xfrm>
            <a:off x="0" y="50800"/>
            <a:ext cx="118110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A:\minispir.GIF"/>
          <p:cNvPicPr>
            <a:picLocks noChangeAspect="1" noChangeArrowheads="1"/>
          </p:cNvPicPr>
          <p:nvPr/>
        </p:nvPicPr>
        <p:blipFill>
          <a:blip r:embed="rId1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title"/>
          </p:nvPr>
        </p:nvSpPr>
        <p:spPr bwMode="auto">
          <a:xfrm>
            <a:off x="1066800" y="381000"/>
            <a:ext cx="7620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066800" y="1752600"/>
            <a:ext cx="7620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80" name="Rectangle 8"/>
          <p:cNvSpPr>
            <a:spLocks noGrp="1" noChangeArrowheads="1"/>
          </p:cNvSpPr>
          <p:nvPr>
            <p:ph type="dt" sz="half" idx="2"/>
          </p:nvPr>
        </p:nvSpPr>
        <p:spPr bwMode="auto">
          <a:xfrm>
            <a:off x="1014413" y="61071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3081" name="Rectangle 9"/>
          <p:cNvSpPr>
            <a:spLocks noGrp="1" noChangeArrowheads="1"/>
          </p:cNvSpPr>
          <p:nvPr>
            <p:ph type="ftr" sz="quarter" idx="3"/>
          </p:nvPr>
        </p:nvSpPr>
        <p:spPr bwMode="auto">
          <a:xfrm>
            <a:off x="3452813" y="610711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3082" name="Rectangle 10"/>
          <p:cNvSpPr>
            <a:spLocks noGrp="1" noChangeArrowheads="1"/>
          </p:cNvSpPr>
          <p:nvPr>
            <p:ph type="sldNum" sz="quarter" idx="4"/>
          </p:nvPr>
        </p:nvSpPr>
        <p:spPr bwMode="auto">
          <a:xfrm>
            <a:off x="6881813" y="61071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5E42A80-557F-4D84-BC5C-B5AC35787D5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hyperlink" Target="http://www.jonesthesum.co.uk/"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hyperlink" Target="Intermediate%20Tier%20Topics.pdf" TargetMode="External"/><Relationship Id="rId4" Type="http://schemas.openxmlformats.org/officeDocument/2006/relationships/hyperlink" Target="http://www.jonesthesum.greenhill.pembrokeshire.sch.uk/html/intermediate_tier.html"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66800" y="404664"/>
            <a:ext cx="7620000" cy="1143000"/>
          </a:xfrm>
        </p:spPr>
        <p:txBody>
          <a:bodyPr/>
          <a:lstStyle/>
          <a:p>
            <a:pPr eaLnBrk="1" hangingPunct="1"/>
            <a:r>
              <a:rPr lang="en-GB" altLang="en-US" sz="4000" dirty="0" smtClean="0">
                <a:latin typeface="Comic Sans MS" panose="030F0702030302020204" pitchFamily="66" charset="0"/>
              </a:rPr>
              <a:t>Parent Power</a:t>
            </a:r>
          </a:p>
        </p:txBody>
      </p:sp>
      <p:sp>
        <p:nvSpPr>
          <p:cNvPr id="2051" name="Rectangle 3"/>
          <p:cNvSpPr>
            <a:spLocks noGrp="1" noChangeArrowheads="1"/>
          </p:cNvSpPr>
          <p:nvPr>
            <p:ph type="body" idx="1"/>
          </p:nvPr>
        </p:nvSpPr>
        <p:spPr/>
        <p:txBody>
          <a:bodyPr/>
          <a:lstStyle/>
          <a:p>
            <a:pPr eaLnBrk="1" hangingPunct="1"/>
            <a:r>
              <a:rPr lang="en-GB" altLang="en-US" sz="2400" dirty="0" smtClean="0">
                <a:latin typeface="Comic Sans MS" panose="030F0702030302020204" pitchFamily="66" charset="0"/>
              </a:rPr>
              <a:t>Create Space</a:t>
            </a:r>
          </a:p>
          <a:p>
            <a:pPr lvl="1" eaLnBrk="1" hangingPunct="1">
              <a:lnSpc>
                <a:spcPct val="200000"/>
              </a:lnSpc>
            </a:pPr>
            <a:r>
              <a:rPr lang="en-GB" altLang="en-US" sz="1800" dirty="0" smtClean="0">
                <a:latin typeface="Comic Sans MS" panose="030F0702030302020204" pitchFamily="66" charset="0"/>
              </a:rPr>
              <a:t>Physical</a:t>
            </a:r>
          </a:p>
          <a:p>
            <a:pPr lvl="1" eaLnBrk="1" hangingPunct="1">
              <a:lnSpc>
                <a:spcPct val="200000"/>
              </a:lnSpc>
            </a:pPr>
            <a:r>
              <a:rPr lang="en-GB" altLang="en-US" sz="1800" dirty="0" smtClean="0">
                <a:latin typeface="Comic Sans MS" panose="030F0702030302020204" pitchFamily="66" charset="0"/>
              </a:rPr>
              <a:t>Time</a:t>
            </a:r>
          </a:p>
          <a:p>
            <a:pPr lvl="1" eaLnBrk="1" hangingPunct="1">
              <a:lnSpc>
                <a:spcPct val="200000"/>
              </a:lnSpc>
            </a:pPr>
            <a:r>
              <a:rPr lang="en-GB" altLang="en-US" sz="1800" dirty="0" smtClean="0">
                <a:latin typeface="Comic Sans MS" panose="030F0702030302020204" pitchFamily="66" charset="0"/>
              </a:rPr>
              <a:t>Emotional</a:t>
            </a:r>
            <a:endParaRPr lang="en-GB" altLang="en-US" sz="180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246136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additive="base">
                                        <p:cTn id="7" dur="500" fill="hold"/>
                                        <p:tgtEl>
                                          <p:spTgt spid="20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51">
                                            <p:txEl>
                                              <p:pRg st="1" end="1"/>
                                            </p:txEl>
                                          </p:spTgt>
                                        </p:tgtEl>
                                        <p:attrNameLst>
                                          <p:attrName>style.visibility</p:attrName>
                                        </p:attrNameLst>
                                      </p:cBhvr>
                                      <p:to>
                                        <p:strVal val="visible"/>
                                      </p:to>
                                    </p:set>
                                    <p:anim calcmode="lin" valueType="num">
                                      <p:cBhvr additive="base">
                                        <p:cTn id="13" dur="500" fill="hold"/>
                                        <p:tgtEl>
                                          <p:spTgt spid="20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51">
                                            <p:txEl>
                                              <p:pRg st="2" end="2"/>
                                            </p:txEl>
                                          </p:spTgt>
                                        </p:tgtEl>
                                        <p:attrNameLst>
                                          <p:attrName>style.visibility</p:attrName>
                                        </p:attrNameLst>
                                      </p:cBhvr>
                                      <p:to>
                                        <p:strVal val="visible"/>
                                      </p:to>
                                    </p:set>
                                    <p:anim calcmode="lin" valueType="num">
                                      <p:cBhvr additive="base">
                                        <p:cTn id="19" dur="500" fill="hold"/>
                                        <p:tgtEl>
                                          <p:spTgt spid="20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51">
                                            <p:txEl>
                                              <p:pRg st="3" end="3"/>
                                            </p:txEl>
                                          </p:spTgt>
                                        </p:tgtEl>
                                        <p:attrNameLst>
                                          <p:attrName>style.visibility</p:attrName>
                                        </p:attrNameLst>
                                      </p:cBhvr>
                                      <p:to>
                                        <p:strVal val="visible"/>
                                      </p:to>
                                    </p:set>
                                    <p:anim calcmode="lin" valueType="num">
                                      <p:cBhvr additive="base">
                                        <p:cTn id="25" dur="500" fill="hold"/>
                                        <p:tgtEl>
                                          <p:spTgt spid="205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5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uiExpand="1"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(9)</a:t>
            </a:r>
          </a:p>
        </p:txBody>
      </p:sp>
      <p:sp>
        <p:nvSpPr>
          <p:cNvPr id="11267" name="Rectangle 3"/>
          <p:cNvSpPr>
            <a:spLocks noGrp="1" noChangeArrowheads="1"/>
          </p:cNvSpPr>
          <p:nvPr>
            <p:ph type="body" idx="1"/>
          </p:nvPr>
        </p:nvSpPr>
        <p:spPr/>
        <p:txBody>
          <a:bodyPr/>
          <a:lstStyle/>
          <a:p>
            <a:pPr lvl="1" eaLnBrk="1" hangingPunct="1">
              <a:buFontTx/>
              <a:buChar char="o"/>
            </a:pPr>
            <a:r>
              <a:rPr lang="en-GB" altLang="en-US" sz="2000" u="sng" smtClean="0">
                <a:latin typeface="Comic Sans MS" panose="030F0702030302020204" pitchFamily="66" charset="0"/>
              </a:rPr>
              <a:t>Sunday</a:t>
            </a:r>
            <a:r>
              <a:rPr lang="en-GB" altLang="en-US" sz="2000" smtClean="0">
                <a:latin typeface="Comic Sans MS" panose="030F0702030302020204" pitchFamily="66" charset="0"/>
              </a:rPr>
              <a:t> – spend some time scanning through your condensed notes from the previous week.  Then do the Sunday Test Sheet, mark it, go back through your notes for the ones you got wrong and feel good about the ones you get right. </a:t>
            </a:r>
          </a:p>
          <a:p>
            <a:pPr lvl="1" eaLnBrk="1" hangingPunct="1">
              <a:buFontTx/>
              <a:buNone/>
            </a:pPr>
            <a:endParaRPr lang="en-GB" altLang="en-US" sz="2000" smtClean="0">
              <a:latin typeface="Comic Sans MS" panose="030F0702030302020204" pitchFamily="66" charset="0"/>
            </a:endParaRPr>
          </a:p>
          <a:p>
            <a:pPr lvl="1" eaLnBrk="1" hangingPunct="1">
              <a:buFontTx/>
              <a:buChar char="o"/>
            </a:pPr>
            <a:r>
              <a:rPr lang="en-GB" altLang="en-US" sz="2000" smtClean="0">
                <a:latin typeface="Comic Sans MS" panose="030F0702030302020204" pitchFamily="66" charset="0"/>
              </a:rPr>
              <a:t>Change the highlighting on topics that you have now shifted from red to orange and orange to green.</a:t>
            </a:r>
          </a:p>
          <a:p>
            <a:pPr lvl="1" eaLnBrk="1" hangingPunct="1"/>
            <a:endParaRPr lang="en-GB" altLang="en-US" sz="240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anim calcmode="lin" valueType="num">
                                      <p:cBhvr additive="base">
                                        <p:cTn id="11"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2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66800" y="404664"/>
            <a:ext cx="7620000" cy="1143000"/>
          </a:xfrm>
        </p:spPr>
        <p:txBody>
          <a:bodyPr/>
          <a:lstStyle/>
          <a:p>
            <a:pPr eaLnBrk="1" hangingPunct="1"/>
            <a:r>
              <a:rPr lang="en-GB" altLang="en-US" sz="4000" dirty="0" smtClean="0">
                <a:latin typeface="Comic Sans MS" panose="030F0702030302020204" pitchFamily="66" charset="0"/>
              </a:rPr>
              <a:t>Parent Power</a:t>
            </a:r>
          </a:p>
        </p:txBody>
      </p:sp>
      <p:sp>
        <p:nvSpPr>
          <p:cNvPr id="2051" name="Rectangle 3"/>
          <p:cNvSpPr>
            <a:spLocks noGrp="1" noChangeArrowheads="1"/>
          </p:cNvSpPr>
          <p:nvPr>
            <p:ph type="body" idx="1"/>
          </p:nvPr>
        </p:nvSpPr>
        <p:spPr/>
        <p:txBody>
          <a:bodyPr/>
          <a:lstStyle/>
          <a:p>
            <a:pPr eaLnBrk="1" hangingPunct="1">
              <a:lnSpc>
                <a:spcPct val="200000"/>
              </a:lnSpc>
            </a:pPr>
            <a:r>
              <a:rPr lang="en-GB" altLang="en-US" sz="2200" dirty="0" smtClean="0">
                <a:latin typeface="Comic Sans MS" panose="030F0702030302020204" pitchFamily="66" charset="0"/>
              </a:rPr>
              <a:t>What to do next</a:t>
            </a:r>
          </a:p>
          <a:p>
            <a:pPr lvl="1" eaLnBrk="1" hangingPunct="1">
              <a:lnSpc>
                <a:spcPct val="200000"/>
              </a:lnSpc>
            </a:pPr>
            <a:r>
              <a:rPr lang="en-GB" altLang="en-US" sz="1800" dirty="0" smtClean="0">
                <a:latin typeface="Comic Sans MS" panose="030F0702030302020204" pitchFamily="66" charset="0"/>
              </a:rPr>
              <a:t>Plan the time together</a:t>
            </a:r>
          </a:p>
          <a:p>
            <a:pPr lvl="1" eaLnBrk="1" hangingPunct="1">
              <a:lnSpc>
                <a:spcPct val="200000"/>
              </a:lnSpc>
            </a:pPr>
            <a:r>
              <a:rPr lang="en-GB" altLang="en-US" sz="1800" dirty="0" smtClean="0">
                <a:latin typeface="Comic Sans MS" panose="030F0702030302020204" pitchFamily="66" charset="0"/>
              </a:rPr>
              <a:t>Talk about the revision </a:t>
            </a:r>
          </a:p>
          <a:p>
            <a:pPr lvl="2" eaLnBrk="1" hangingPunct="1">
              <a:lnSpc>
                <a:spcPct val="200000"/>
              </a:lnSpc>
            </a:pPr>
            <a:r>
              <a:rPr lang="en-GB" altLang="en-US" sz="1400" dirty="0" smtClean="0">
                <a:latin typeface="Comic Sans MS" panose="030F0702030302020204" pitchFamily="66" charset="0"/>
              </a:rPr>
              <a:t>“oh it’s equations tonight isn’t it?”</a:t>
            </a:r>
          </a:p>
          <a:p>
            <a:pPr lvl="2" eaLnBrk="1" hangingPunct="1">
              <a:lnSpc>
                <a:spcPct val="200000"/>
              </a:lnSpc>
            </a:pPr>
            <a:r>
              <a:rPr lang="en-GB" altLang="en-US" sz="1400" dirty="0" smtClean="0">
                <a:latin typeface="Comic Sans MS" panose="030F0702030302020204" pitchFamily="66" charset="0"/>
              </a:rPr>
              <a:t>“how did you do in the Sunday Test?”</a:t>
            </a:r>
          </a:p>
          <a:p>
            <a:pPr lvl="1" eaLnBrk="1" hangingPunct="1">
              <a:lnSpc>
                <a:spcPct val="200000"/>
              </a:lnSpc>
            </a:pPr>
            <a:r>
              <a:rPr lang="en-GB" altLang="en-US" sz="1800" dirty="0" smtClean="0">
                <a:latin typeface="Comic Sans MS" panose="030F0702030302020204" pitchFamily="66" charset="0"/>
              </a:rPr>
              <a:t>Help with the marking</a:t>
            </a:r>
          </a:p>
          <a:p>
            <a:pPr lvl="1" eaLnBrk="1" hangingPunct="1">
              <a:lnSpc>
                <a:spcPct val="200000"/>
              </a:lnSpc>
            </a:pPr>
            <a:r>
              <a:rPr lang="en-GB" altLang="en-US" sz="1800" dirty="0" smtClean="0">
                <a:latin typeface="Comic Sans MS" panose="030F0702030302020204" pitchFamily="66" charset="0"/>
                <a:hlinkClick r:id="rId4"/>
              </a:rPr>
              <a:t>www.jonesthesum.co.uk</a:t>
            </a:r>
            <a:endParaRPr lang="en-GB" altLang="en-US" sz="1800" dirty="0" smtClean="0">
              <a:latin typeface="Comic Sans MS" panose="030F0702030302020204" pitchFamily="66" charset="0"/>
            </a:endParaRPr>
          </a:p>
          <a:p>
            <a:pPr lvl="1" eaLnBrk="1" hangingPunct="1">
              <a:lnSpc>
                <a:spcPct val="200000"/>
              </a:lnSpc>
            </a:pPr>
            <a:endParaRPr lang="en-GB" altLang="en-US" sz="1800" dirty="0">
              <a:latin typeface="Comic Sans MS" panose="030F0702030302020204" pitchFamily="66" charset="0"/>
            </a:endParaRPr>
          </a:p>
          <a:p>
            <a:pPr lvl="1" eaLnBrk="1" hangingPunct="1">
              <a:lnSpc>
                <a:spcPct val="200000"/>
              </a:lnSpc>
            </a:pPr>
            <a:endParaRPr lang="en-GB" altLang="en-US" sz="180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75599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additive="base">
                                        <p:cTn id="7" dur="500" fill="hold"/>
                                        <p:tgtEl>
                                          <p:spTgt spid="20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5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051">
                                            <p:txEl>
                                              <p:pRg st="1" end="1"/>
                                            </p:txEl>
                                          </p:spTgt>
                                        </p:tgtEl>
                                        <p:attrNameLst>
                                          <p:attrName>style.visibility</p:attrName>
                                        </p:attrNameLst>
                                      </p:cBhvr>
                                      <p:to>
                                        <p:strVal val="visible"/>
                                      </p:to>
                                    </p:set>
                                    <p:anim calcmode="lin" valueType="num">
                                      <p:cBhvr additive="base">
                                        <p:cTn id="11" dur="500" fill="hold"/>
                                        <p:tgtEl>
                                          <p:spTgt spid="205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05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051">
                                            <p:txEl>
                                              <p:pRg st="2" end="2"/>
                                            </p:txEl>
                                          </p:spTgt>
                                        </p:tgtEl>
                                        <p:attrNameLst>
                                          <p:attrName>style.visibility</p:attrName>
                                        </p:attrNameLst>
                                      </p:cBhvr>
                                      <p:to>
                                        <p:strVal val="visible"/>
                                      </p:to>
                                    </p:set>
                                    <p:anim calcmode="lin" valueType="num">
                                      <p:cBhvr additive="base">
                                        <p:cTn id="15" dur="500" fill="hold"/>
                                        <p:tgtEl>
                                          <p:spTgt spid="205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05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051">
                                            <p:txEl>
                                              <p:pRg st="3" end="3"/>
                                            </p:txEl>
                                          </p:spTgt>
                                        </p:tgtEl>
                                        <p:attrNameLst>
                                          <p:attrName>style.visibility</p:attrName>
                                        </p:attrNameLst>
                                      </p:cBhvr>
                                      <p:to>
                                        <p:strVal val="visible"/>
                                      </p:to>
                                    </p:set>
                                    <p:anim calcmode="lin" valueType="num">
                                      <p:cBhvr additive="base">
                                        <p:cTn id="19" dur="500" fill="hold"/>
                                        <p:tgtEl>
                                          <p:spTgt spid="205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51">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051">
                                            <p:txEl>
                                              <p:pRg st="4" end="4"/>
                                            </p:txEl>
                                          </p:spTgt>
                                        </p:tgtEl>
                                        <p:attrNameLst>
                                          <p:attrName>style.visibility</p:attrName>
                                        </p:attrNameLst>
                                      </p:cBhvr>
                                      <p:to>
                                        <p:strVal val="visible"/>
                                      </p:to>
                                    </p:set>
                                    <p:anim calcmode="lin" valueType="num">
                                      <p:cBhvr additive="base">
                                        <p:cTn id="23" dur="500" fill="hold"/>
                                        <p:tgtEl>
                                          <p:spTgt spid="2051">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051">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 calcmode="lin" valueType="num">
                                      <p:cBhvr additive="base">
                                        <p:cTn id="27" dur="500" fill="hold"/>
                                        <p:tgtEl>
                                          <p:spTgt spid="2051">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051">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2051">
                                            <p:txEl>
                                              <p:pRg st="6" end="6"/>
                                            </p:txEl>
                                          </p:spTgt>
                                        </p:tgtEl>
                                        <p:attrNameLst>
                                          <p:attrName>style.visibility</p:attrName>
                                        </p:attrNameLst>
                                      </p:cBhvr>
                                      <p:to>
                                        <p:strVal val="visible"/>
                                      </p:to>
                                    </p:set>
                                    <p:anim calcmode="lin" valueType="num">
                                      <p:cBhvr additive="base">
                                        <p:cTn id="31" dur="500" fill="hold"/>
                                        <p:tgtEl>
                                          <p:spTgt spid="2051">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5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uiExpand="1"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66800" y="404664"/>
            <a:ext cx="7620000" cy="1143000"/>
          </a:xfrm>
        </p:spPr>
        <p:txBody>
          <a:bodyPr/>
          <a:lstStyle/>
          <a:p>
            <a:pPr eaLnBrk="1" hangingPunct="1"/>
            <a:r>
              <a:rPr lang="en-GB" altLang="en-US" sz="4000" dirty="0" smtClean="0">
                <a:latin typeface="Comic Sans MS" panose="030F0702030302020204" pitchFamily="66" charset="0"/>
              </a:rPr>
              <a:t>Partnerships</a:t>
            </a:r>
          </a:p>
        </p:txBody>
      </p:sp>
      <p:sp>
        <p:nvSpPr>
          <p:cNvPr id="2051" name="Rectangle 3"/>
          <p:cNvSpPr>
            <a:spLocks noGrp="1" noChangeArrowheads="1"/>
          </p:cNvSpPr>
          <p:nvPr>
            <p:ph type="body" idx="1"/>
          </p:nvPr>
        </p:nvSpPr>
        <p:spPr/>
        <p:txBody>
          <a:bodyPr/>
          <a:lstStyle/>
          <a:p>
            <a:pPr eaLnBrk="1" hangingPunct="1">
              <a:lnSpc>
                <a:spcPct val="200000"/>
              </a:lnSpc>
            </a:pPr>
            <a:r>
              <a:rPr lang="en-GB" altLang="en-US" sz="2400" dirty="0" smtClean="0">
                <a:latin typeface="Comic Sans MS" panose="030F0702030302020204" pitchFamily="66" charset="0"/>
              </a:rPr>
              <a:t>Independent Learners</a:t>
            </a:r>
          </a:p>
          <a:p>
            <a:pPr eaLnBrk="1" hangingPunct="1">
              <a:lnSpc>
                <a:spcPct val="200000"/>
              </a:lnSpc>
            </a:pPr>
            <a:r>
              <a:rPr lang="en-GB" altLang="en-US" sz="2400" dirty="0" smtClean="0">
                <a:latin typeface="Comic Sans MS" panose="030F0702030302020204" pitchFamily="66" charset="0"/>
              </a:rPr>
              <a:t>Getting Organised</a:t>
            </a:r>
          </a:p>
        </p:txBody>
      </p:sp>
    </p:spTree>
    <p:custDataLst>
      <p:tags r:id="rId1"/>
    </p:custDataLst>
    <p:extLst>
      <p:ext uri="{BB962C8B-B14F-4D97-AF65-F5344CB8AC3E}">
        <p14:creationId xmlns:p14="http://schemas.microsoft.com/office/powerpoint/2010/main" val="3508945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 calcmode="lin" valueType="num">
                                      <p:cBhvr additive="base">
                                        <p:cTn id="7" dur="500" fill="hold"/>
                                        <p:tgtEl>
                                          <p:spTgt spid="205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5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(1)</a:t>
            </a:r>
          </a:p>
        </p:txBody>
      </p:sp>
      <p:sp>
        <p:nvSpPr>
          <p:cNvPr id="2051" name="Rectangle 3"/>
          <p:cNvSpPr>
            <a:spLocks noGrp="1" noChangeArrowheads="1"/>
          </p:cNvSpPr>
          <p:nvPr>
            <p:ph type="body" idx="1"/>
          </p:nvPr>
        </p:nvSpPr>
        <p:spPr/>
        <p:txBody>
          <a:bodyPr/>
          <a:lstStyle/>
          <a:p>
            <a:pPr eaLnBrk="1" hangingPunct="1"/>
            <a:r>
              <a:rPr lang="en-GB" altLang="en-US" sz="2000" dirty="0" smtClean="0">
                <a:latin typeface="Comic Sans MS" panose="030F0702030302020204" pitchFamily="66" charset="0"/>
              </a:rPr>
              <a:t>You need a topic list.  Print off from </a:t>
            </a:r>
            <a:r>
              <a:rPr lang="en-GB" altLang="en-US" sz="2000" dirty="0" smtClean="0">
                <a:latin typeface="Comic Sans MS" panose="030F0702030302020204" pitchFamily="66" charset="0"/>
                <a:hlinkClick r:id="rId4"/>
              </a:rPr>
              <a:t>Jones the Sums</a:t>
            </a:r>
            <a:r>
              <a:rPr lang="en-GB" altLang="en-US" sz="2000" dirty="0" smtClean="0">
                <a:latin typeface="Comic Sans MS" panose="030F0702030302020204" pitchFamily="66" charset="0"/>
              </a:rPr>
              <a:t>, use contents page in front of a Revision Guide, organise your exercise books, etc.</a:t>
            </a:r>
          </a:p>
          <a:p>
            <a:pPr eaLnBrk="1" hangingPunct="1"/>
            <a:endParaRPr lang="en-GB" altLang="en-US" sz="2000" dirty="0" smtClean="0">
              <a:latin typeface="Comic Sans MS" panose="030F0702030302020204" pitchFamily="66" charset="0"/>
            </a:endParaRPr>
          </a:p>
          <a:p>
            <a:pPr marL="0" indent="0" eaLnBrk="1" hangingPunct="1">
              <a:buNone/>
            </a:pPr>
            <a:r>
              <a:rPr lang="en-GB" altLang="en-US" sz="2000" dirty="0" smtClean="0">
                <a:latin typeface="Comic Sans MS" panose="030F0702030302020204" pitchFamily="66" charset="0"/>
              </a:rPr>
              <a:t>	</a:t>
            </a:r>
            <a:r>
              <a:rPr lang="en-GB" altLang="en-US" sz="2000" dirty="0" smtClean="0">
                <a:latin typeface="Comic Sans MS" panose="030F0702030302020204" pitchFamily="66" charset="0"/>
                <a:hlinkClick r:id="rId5" action="ppaction://hlinkfile"/>
              </a:rPr>
              <a:t>Intermediate Tier Topics and Grades</a:t>
            </a:r>
            <a:endParaRPr lang="en-GB" altLang="en-US" sz="2000" dirty="0" smtClean="0">
              <a:latin typeface="Comic Sans MS" panose="030F0702030302020204" pitchFamily="66" charset="0"/>
            </a:endParaRPr>
          </a:p>
          <a:p>
            <a:pPr eaLnBrk="1" hangingPunct="1">
              <a:buFontTx/>
              <a:buNone/>
            </a:pPr>
            <a:endParaRPr lang="en-GB" altLang="en-US" sz="2000" dirty="0" smtClean="0">
              <a:latin typeface="Comic Sans MS" panose="030F0702030302020204" pitchFamily="66" charset="0"/>
            </a:endParaRPr>
          </a:p>
          <a:p>
            <a:pPr eaLnBrk="1" hangingPunct="1"/>
            <a:r>
              <a:rPr lang="en-GB" altLang="en-US" sz="2000" dirty="0" smtClean="0">
                <a:latin typeface="Comic Sans MS" panose="030F0702030302020204" pitchFamily="66" charset="0"/>
              </a:rPr>
              <a:t>RAG Rate your topics</a:t>
            </a:r>
          </a:p>
          <a:p>
            <a:pPr marL="0" indent="0" eaLnBrk="1" hangingPunct="1">
              <a:buNone/>
            </a:pPr>
            <a:endParaRPr lang="en-GB" altLang="en-US" sz="2000" dirty="0">
              <a:latin typeface="Comic Sans MS" panose="030F0702030302020204" pitchFamily="66" charset="0"/>
            </a:endParaRPr>
          </a:p>
          <a:p>
            <a:pPr eaLnBrk="1" hangingPunct="1"/>
            <a:r>
              <a:rPr lang="en-GB" altLang="en-US" sz="2000" dirty="0" smtClean="0">
                <a:latin typeface="Comic Sans MS" panose="030F0702030302020204" pitchFamily="66" charset="0"/>
              </a:rPr>
              <a:t>Plan your time</a:t>
            </a:r>
          </a:p>
        </p:txBody>
      </p:sp>
    </p:spTree>
    <p:custDataLst>
      <p:tags r:id="rId1"/>
    </p:custDataLst>
    <p:extLst>
      <p:ext uri="{BB962C8B-B14F-4D97-AF65-F5344CB8AC3E}">
        <p14:creationId xmlns:p14="http://schemas.microsoft.com/office/powerpoint/2010/main" val="505897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additive="base">
                                        <p:cTn id="7" dur="500" fill="hold"/>
                                        <p:tgtEl>
                                          <p:spTgt spid="20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51">
                                            <p:txEl>
                                              <p:pRg st="2" end="2"/>
                                            </p:txEl>
                                          </p:spTgt>
                                        </p:tgtEl>
                                        <p:attrNameLst>
                                          <p:attrName>style.visibility</p:attrName>
                                        </p:attrNameLst>
                                      </p:cBhvr>
                                      <p:to>
                                        <p:strVal val="visible"/>
                                      </p:to>
                                    </p:set>
                                    <p:anim calcmode="lin" valueType="num">
                                      <p:cBhvr additive="base">
                                        <p:cTn id="13" dur="500" fill="hold"/>
                                        <p:tgtEl>
                                          <p:spTgt spid="205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51">
                                            <p:txEl>
                                              <p:pRg st="4" end="4"/>
                                            </p:txEl>
                                          </p:spTgt>
                                        </p:tgtEl>
                                        <p:attrNameLst>
                                          <p:attrName>style.visibility</p:attrName>
                                        </p:attrNameLst>
                                      </p:cBhvr>
                                      <p:to>
                                        <p:strVal val="visible"/>
                                      </p:to>
                                    </p:set>
                                    <p:anim calcmode="lin" valueType="num">
                                      <p:cBhvr additive="base">
                                        <p:cTn id="19" dur="500" fill="hold"/>
                                        <p:tgtEl>
                                          <p:spTgt spid="205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51">
                                            <p:txEl>
                                              <p:pRg st="6" end="6"/>
                                            </p:txEl>
                                          </p:spTgt>
                                        </p:tgtEl>
                                        <p:attrNameLst>
                                          <p:attrName>style.visibility</p:attrName>
                                        </p:attrNameLst>
                                      </p:cBhvr>
                                      <p:to>
                                        <p:strVal val="visible"/>
                                      </p:to>
                                    </p:set>
                                    <p:anim calcmode="lin" valueType="num">
                                      <p:cBhvr additive="base">
                                        <p:cTn id="25" dur="500" fill="hold"/>
                                        <p:tgtEl>
                                          <p:spTgt spid="2051">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5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(3)</a:t>
            </a:r>
          </a:p>
        </p:txBody>
      </p:sp>
      <p:sp>
        <p:nvSpPr>
          <p:cNvPr id="6147" name="Rectangle 3"/>
          <p:cNvSpPr>
            <a:spLocks noGrp="1" noChangeArrowheads="1"/>
          </p:cNvSpPr>
          <p:nvPr>
            <p:ph type="body" idx="1"/>
          </p:nvPr>
        </p:nvSpPr>
        <p:spPr/>
        <p:txBody>
          <a:bodyPr/>
          <a:lstStyle/>
          <a:p>
            <a:pPr eaLnBrk="1" hangingPunct="1"/>
            <a:r>
              <a:rPr lang="en-GB" altLang="en-US" sz="2000" dirty="0" smtClean="0">
                <a:latin typeface="Comic Sans MS" panose="030F0702030302020204" pitchFamily="66" charset="0"/>
              </a:rPr>
              <a:t>You now need to divide the days available to you before your exams and plan what you are going to revise.  For maths 40-60mins at a time is a good length, so say 5 x 40 min sessions in the week and a longer session on Sunday.</a:t>
            </a:r>
          </a:p>
          <a:p>
            <a:pPr eaLnBrk="1" hangingPunct="1"/>
            <a:endParaRPr lang="en-GB" altLang="en-US" sz="2000" dirty="0" smtClean="0">
              <a:latin typeface="Comic Sans MS" panose="030F0702030302020204" pitchFamily="66" charset="0"/>
            </a:endParaRPr>
          </a:p>
          <a:p>
            <a:pPr eaLnBrk="1" hangingPunct="1"/>
            <a:r>
              <a:rPr lang="en-GB" altLang="en-US" sz="2000" dirty="0" smtClean="0">
                <a:latin typeface="Comic Sans MS" panose="030F0702030302020204" pitchFamily="66" charset="0"/>
              </a:rPr>
              <a:t>Over Easter/Half-Terms you need to look at working 3-4 hours daily.</a:t>
            </a:r>
          </a:p>
          <a:p>
            <a:pPr eaLnBrk="1" hangingPunct="1"/>
            <a:endParaRPr lang="en-GB" altLang="en-US" sz="2000" dirty="0">
              <a:latin typeface="Comic Sans MS" panose="030F0702030302020204" pitchFamily="66" charset="0"/>
            </a:endParaRPr>
          </a:p>
          <a:p>
            <a:pPr eaLnBrk="1" hangingPunct="1">
              <a:buFontTx/>
              <a:buNone/>
            </a:pPr>
            <a:endParaRPr lang="en-GB" altLang="en-US" sz="2000" dirty="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(4)</a:t>
            </a:r>
          </a:p>
        </p:txBody>
      </p:sp>
      <p:sp>
        <p:nvSpPr>
          <p:cNvPr id="7171" name="Rectangle 3"/>
          <p:cNvSpPr>
            <a:spLocks noGrp="1" noChangeArrowheads="1"/>
          </p:cNvSpPr>
          <p:nvPr>
            <p:ph type="body" idx="1"/>
          </p:nvPr>
        </p:nvSpPr>
        <p:spPr/>
        <p:txBody>
          <a:bodyPr/>
          <a:lstStyle/>
          <a:p>
            <a:pPr eaLnBrk="1" hangingPunct="1">
              <a:lnSpc>
                <a:spcPct val="90000"/>
              </a:lnSpc>
            </a:pPr>
            <a:r>
              <a:rPr lang="en-GB" altLang="en-US" sz="2000" dirty="0" smtClean="0">
                <a:latin typeface="Comic Sans MS" panose="030F0702030302020204" pitchFamily="66" charset="0"/>
              </a:rPr>
              <a:t>A revision timetable is really useful – you won’t always be able to stick to it, but at least you’ll know that you can cover everything you need to do before the exams. Make sure that red highlighted topics appear frequently.  For example:</a:t>
            </a:r>
          </a:p>
          <a:p>
            <a:pPr eaLnBrk="1" hangingPunct="1">
              <a:lnSpc>
                <a:spcPct val="90000"/>
              </a:lnSpc>
            </a:pPr>
            <a:endParaRPr lang="en-GB" altLang="en-US" sz="2000" dirty="0" smtClean="0">
              <a:latin typeface="Comic Sans MS" panose="030F0702030302020204" pitchFamily="66" charset="0"/>
            </a:endParaRPr>
          </a:p>
          <a:p>
            <a:pPr lvl="1" eaLnBrk="1" hangingPunct="1">
              <a:lnSpc>
                <a:spcPct val="90000"/>
              </a:lnSpc>
              <a:buFontTx/>
              <a:buChar char="o"/>
            </a:pPr>
            <a:r>
              <a:rPr lang="en-GB" altLang="en-US" sz="2000" u="sng" dirty="0" smtClean="0">
                <a:latin typeface="Comic Sans MS" panose="030F0702030302020204" pitchFamily="66" charset="0"/>
              </a:rPr>
              <a:t>Monday 26/3</a:t>
            </a:r>
            <a:r>
              <a:rPr lang="en-GB" altLang="en-US" sz="2000" dirty="0" smtClean="0">
                <a:latin typeface="Comic Sans MS" panose="030F0702030302020204" pitchFamily="66" charset="0"/>
              </a:rPr>
              <a:t> – Maths (Percentages), French (Past Tense), Physics (Electrical Circuits)</a:t>
            </a:r>
          </a:p>
          <a:p>
            <a:pPr lvl="1" eaLnBrk="1" hangingPunct="1">
              <a:lnSpc>
                <a:spcPct val="90000"/>
              </a:lnSpc>
              <a:buFontTx/>
              <a:buChar char="o"/>
            </a:pPr>
            <a:endParaRPr lang="en-GB" altLang="en-US" sz="2000" dirty="0" smtClean="0">
              <a:latin typeface="Comic Sans MS" panose="030F0702030302020204" pitchFamily="66" charset="0"/>
            </a:endParaRPr>
          </a:p>
          <a:p>
            <a:pPr lvl="1" eaLnBrk="1" hangingPunct="1">
              <a:lnSpc>
                <a:spcPct val="90000"/>
              </a:lnSpc>
              <a:buFontTx/>
              <a:buChar char="o"/>
            </a:pPr>
            <a:r>
              <a:rPr lang="en-GB" altLang="en-US" sz="2000" u="sng" dirty="0" smtClean="0">
                <a:latin typeface="Comic Sans MS" panose="030F0702030302020204" pitchFamily="66" charset="0"/>
              </a:rPr>
              <a:t>Tuesday 27/3</a:t>
            </a:r>
            <a:r>
              <a:rPr lang="en-GB" altLang="en-US" sz="2000" dirty="0" smtClean="0">
                <a:latin typeface="Comic Sans MS" panose="030F0702030302020204" pitchFamily="66" charset="0"/>
              </a:rPr>
              <a:t> – Maths (</a:t>
            </a:r>
            <a:r>
              <a:rPr lang="en-GB" altLang="en-US" sz="2000" dirty="0" err="1" smtClean="0">
                <a:latin typeface="Comic Sans MS" panose="030F0702030302020204" pitchFamily="66" charset="0"/>
              </a:rPr>
              <a:t>Pythag</a:t>
            </a:r>
            <a:r>
              <a:rPr lang="en-GB" altLang="en-US" sz="2000" dirty="0" smtClean="0">
                <a:latin typeface="Comic Sans MS" panose="030F0702030302020204" pitchFamily="66" charset="0"/>
              </a:rPr>
              <a:t>), Chemistry (Solutions), </a:t>
            </a:r>
            <a:r>
              <a:rPr lang="en-GB" altLang="en-US" sz="2000" dirty="0" err="1" smtClean="0">
                <a:latin typeface="Comic Sans MS" panose="030F0702030302020204" pitchFamily="66" charset="0"/>
              </a:rPr>
              <a:t>Geog</a:t>
            </a:r>
            <a:r>
              <a:rPr lang="en-GB" altLang="en-US" sz="2000" dirty="0" smtClean="0">
                <a:latin typeface="Comic Sans MS" panose="030F0702030302020204" pitchFamily="66" charset="0"/>
              </a:rPr>
              <a:t> (Erosion)</a:t>
            </a:r>
          </a:p>
          <a:p>
            <a:pPr lvl="1" eaLnBrk="1" hangingPunct="1">
              <a:lnSpc>
                <a:spcPct val="90000"/>
              </a:lnSpc>
              <a:buFontTx/>
              <a:buChar char="o"/>
            </a:pPr>
            <a:endParaRPr lang="en-GB" altLang="en-US" sz="2000" dirty="0" smtClean="0">
              <a:latin typeface="Comic Sans MS" panose="030F0702030302020204" pitchFamily="66" charset="0"/>
            </a:endParaRPr>
          </a:p>
          <a:p>
            <a:pPr lvl="1" eaLnBrk="1" hangingPunct="1">
              <a:lnSpc>
                <a:spcPct val="90000"/>
              </a:lnSpc>
              <a:buFontTx/>
              <a:buChar char="o"/>
            </a:pPr>
            <a:r>
              <a:rPr lang="en-GB" altLang="en-US" sz="2000" u="sng" dirty="0" smtClean="0">
                <a:latin typeface="Comic Sans MS" panose="030F0702030302020204" pitchFamily="66" charset="0"/>
              </a:rPr>
              <a:t>Wednesday 28/3</a:t>
            </a:r>
            <a:r>
              <a:rPr lang="en-GB" altLang="en-US" sz="2000" dirty="0" smtClean="0">
                <a:latin typeface="Comic Sans MS" panose="030F0702030302020204" pitchFamily="66" charset="0"/>
              </a:rPr>
              <a:t> - </a:t>
            </a:r>
            <a:r>
              <a:rPr lang="en-GB" altLang="en-US" sz="2000" dirty="0" err="1" smtClean="0">
                <a:latin typeface="Comic Sans MS" panose="030F0702030302020204" pitchFamily="66" charset="0"/>
              </a:rPr>
              <a:t>Etc</a:t>
            </a:r>
            <a:endParaRPr lang="en-GB" altLang="en-US" sz="2000" dirty="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anim calcmode="lin" valueType="num">
                                      <p:cBhvr additive="base">
                                        <p:cTn id="11"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171">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171">
                                            <p:txEl>
                                              <p:pRg st="4" end="4"/>
                                            </p:txEl>
                                          </p:spTgt>
                                        </p:tgtEl>
                                        <p:attrNameLst>
                                          <p:attrName>style.visibility</p:attrName>
                                        </p:attrNameLst>
                                      </p:cBhvr>
                                      <p:to>
                                        <p:strVal val="visible"/>
                                      </p:to>
                                    </p:set>
                                    <p:anim calcmode="lin" valueType="num">
                                      <p:cBhvr additive="base">
                                        <p:cTn id="15"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171">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171">
                                            <p:txEl>
                                              <p:pRg st="6" end="6"/>
                                            </p:txEl>
                                          </p:spTgt>
                                        </p:tgtEl>
                                        <p:attrNameLst>
                                          <p:attrName>style.visibility</p:attrName>
                                        </p:attrNameLst>
                                      </p:cBhvr>
                                      <p:to>
                                        <p:strVal val="visible"/>
                                      </p:to>
                                    </p:set>
                                    <p:anim calcmode="lin" valueType="num">
                                      <p:cBhvr additive="base">
                                        <p:cTn id="19" dur="500" fill="hold"/>
                                        <p:tgtEl>
                                          <p:spTgt spid="7171">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(5)</a:t>
            </a:r>
          </a:p>
        </p:txBody>
      </p:sp>
      <p:sp>
        <p:nvSpPr>
          <p:cNvPr id="1027" name="Rectangle 3"/>
          <p:cNvSpPr>
            <a:spLocks noGrp="1" noChangeArrowheads="1"/>
          </p:cNvSpPr>
          <p:nvPr>
            <p:ph type="body" idx="1"/>
          </p:nvPr>
        </p:nvSpPr>
        <p:spPr/>
        <p:txBody>
          <a:bodyPr/>
          <a:lstStyle/>
          <a:p>
            <a:pPr eaLnBrk="1" hangingPunct="1"/>
            <a:r>
              <a:rPr lang="en-GB" altLang="en-US" sz="2000" smtClean="0">
                <a:latin typeface="Comic Sans MS" panose="030F0702030302020204" pitchFamily="66" charset="0"/>
              </a:rPr>
              <a:t>Maths revision – break it down like this: </a:t>
            </a:r>
          </a:p>
          <a:p>
            <a:pPr eaLnBrk="1" hangingPunct="1"/>
            <a:endParaRPr lang="en-GB" altLang="en-US" sz="2000" smtClean="0">
              <a:latin typeface="Comic Sans MS" panose="030F0702030302020204" pitchFamily="66" charset="0"/>
            </a:endParaRPr>
          </a:p>
          <a:p>
            <a:pPr lvl="1" eaLnBrk="1" hangingPunct="1">
              <a:buFontTx/>
              <a:buChar char="o"/>
            </a:pPr>
            <a:r>
              <a:rPr lang="en-GB" altLang="en-US" sz="2000" smtClean="0">
                <a:latin typeface="Comic Sans MS" panose="030F0702030302020204" pitchFamily="66" charset="0"/>
              </a:rPr>
              <a:t>Spend the first few minutes having a go at the question you’d set yourself at the end of the previous session (so in the above timetable, on the Tuesday night you’ll do a percentages question).  Mark it and when you’re happy move on.</a:t>
            </a:r>
          </a:p>
          <a:p>
            <a:pPr lvl="1" eaLnBrk="1" hangingPunct="1"/>
            <a:endParaRPr lang="en-GB" altLang="en-US" sz="200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anim calcmode="lin" valueType="num">
                                      <p:cBhvr additive="base">
                                        <p:cTn id="11" dur="500" fill="hold"/>
                                        <p:tgtEl>
                                          <p:spTgt spid="102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(6)</a:t>
            </a:r>
          </a:p>
        </p:txBody>
      </p:sp>
      <p:sp>
        <p:nvSpPr>
          <p:cNvPr id="8195" name="Rectangle 3"/>
          <p:cNvSpPr>
            <a:spLocks noGrp="1" noChangeArrowheads="1"/>
          </p:cNvSpPr>
          <p:nvPr>
            <p:ph type="body" idx="1"/>
          </p:nvPr>
        </p:nvSpPr>
        <p:spPr/>
        <p:txBody>
          <a:bodyPr/>
          <a:lstStyle/>
          <a:p>
            <a:pPr lvl="1" eaLnBrk="1" hangingPunct="1">
              <a:lnSpc>
                <a:spcPct val="90000"/>
              </a:lnSpc>
              <a:buFontTx/>
              <a:buChar char="o"/>
            </a:pPr>
            <a:r>
              <a:rPr lang="en-GB" altLang="en-US" sz="2000" dirty="0" smtClean="0">
                <a:latin typeface="Comic Sans MS" panose="030F0702030302020204" pitchFamily="66" charset="0"/>
              </a:rPr>
              <a:t>For the next 20 </a:t>
            </a:r>
            <a:r>
              <a:rPr lang="en-GB" altLang="en-US" sz="2000" dirty="0" err="1" smtClean="0">
                <a:latin typeface="Comic Sans MS" panose="030F0702030302020204" pitchFamily="66" charset="0"/>
              </a:rPr>
              <a:t>mins</a:t>
            </a:r>
            <a:r>
              <a:rPr lang="en-GB" altLang="en-US" sz="2000" dirty="0" smtClean="0">
                <a:latin typeface="Comic Sans MS" panose="030F0702030302020204" pitchFamily="66" charset="0"/>
              </a:rPr>
              <a:t> go through all you have got on the main topic for the night (</a:t>
            </a:r>
            <a:r>
              <a:rPr lang="en-GB" altLang="en-US" sz="2000" dirty="0" err="1" smtClean="0">
                <a:latin typeface="Comic Sans MS" panose="030F0702030302020204" pitchFamily="66" charset="0"/>
              </a:rPr>
              <a:t>Pythag</a:t>
            </a:r>
            <a:r>
              <a:rPr lang="en-GB" altLang="en-US" sz="2000" dirty="0" smtClean="0">
                <a:latin typeface="Comic Sans MS" panose="030F0702030302020204" pitchFamily="66" charset="0"/>
              </a:rPr>
              <a:t> in the above </a:t>
            </a:r>
            <a:r>
              <a:rPr lang="en-GB" altLang="en-US" sz="2000" dirty="0" err="1" smtClean="0">
                <a:latin typeface="Comic Sans MS" panose="030F0702030302020204" pitchFamily="66" charset="0"/>
              </a:rPr>
              <a:t>eg</a:t>
            </a:r>
            <a:r>
              <a:rPr lang="en-GB" altLang="en-US" sz="2000" dirty="0" smtClean="0">
                <a:latin typeface="Comic Sans MS" panose="030F0702030302020204" pitchFamily="66" charset="0"/>
              </a:rPr>
              <a:t>).  Use your exercise book, text book, </a:t>
            </a:r>
            <a:r>
              <a:rPr lang="en-GB" altLang="en-US" sz="2000" dirty="0" err="1" smtClean="0">
                <a:latin typeface="Comic Sans MS" panose="030F0702030302020204" pitchFamily="66" charset="0"/>
              </a:rPr>
              <a:t>JtS</a:t>
            </a:r>
            <a:r>
              <a:rPr lang="en-GB" altLang="en-US" sz="2000" dirty="0" smtClean="0">
                <a:latin typeface="Comic Sans MS" panose="030F0702030302020204" pitchFamily="66" charset="0"/>
              </a:rPr>
              <a:t> and any revision guide you have.  Try to condense all you need to know (Mind Maps or Library cards can help here).</a:t>
            </a:r>
          </a:p>
          <a:p>
            <a:pPr lvl="1" eaLnBrk="1" hangingPunct="1">
              <a:lnSpc>
                <a:spcPct val="90000"/>
              </a:lnSpc>
              <a:buFontTx/>
              <a:buChar char="o"/>
            </a:pPr>
            <a:endParaRPr lang="en-GB" altLang="en-US" sz="2000" dirty="0" smtClean="0">
              <a:latin typeface="Comic Sans MS" panose="030F0702030302020204" pitchFamily="66" charset="0"/>
            </a:endParaRPr>
          </a:p>
          <a:p>
            <a:pPr lvl="1" eaLnBrk="1" hangingPunct="1">
              <a:lnSpc>
                <a:spcPct val="90000"/>
              </a:lnSpc>
              <a:buFontTx/>
              <a:buChar char="o"/>
            </a:pPr>
            <a:r>
              <a:rPr lang="en-GB" altLang="en-US" sz="2000" dirty="0" smtClean="0">
                <a:latin typeface="Comic Sans MS" panose="030F0702030302020204" pitchFamily="66" charset="0"/>
              </a:rPr>
              <a:t>Now do some questions on the topic (GCSE past paper questions if possible).  Make sure that they are questions that you have the answers for so that you can check that you get them correct.  </a:t>
            </a:r>
            <a:r>
              <a:rPr lang="en-GB" altLang="en-US" sz="2000" dirty="0" smtClean="0">
                <a:solidFill>
                  <a:srgbClr val="FF0000"/>
                </a:solidFill>
                <a:latin typeface="Comic Sans MS" panose="030F0702030302020204" pitchFamily="66" charset="0"/>
              </a:rPr>
              <a:t>(</a:t>
            </a:r>
            <a:r>
              <a:rPr lang="en-GB" altLang="en-US" sz="2000" dirty="0" err="1" smtClean="0">
                <a:solidFill>
                  <a:srgbClr val="FF0000"/>
                </a:solidFill>
                <a:latin typeface="Comic Sans MS" panose="030F0702030302020204" pitchFamily="66" charset="0"/>
              </a:rPr>
              <a:t>JtS</a:t>
            </a:r>
            <a:r>
              <a:rPr lang="en-GB" altLang="en-US" sz="2000" dirty="0" smtClean="0">
                <a:solidFill>
                  <a:srgbClr val="FF0000"/>
                </a:solidFill>
                <a:latin typeface="Comic Sans MS" panose="030F0702030302020204" pitchFamily="66" charset="0"/>
              </a:rPr>
              <a:t> or WJEC Question Bank super useful here)</a:t>
            </a:r>
          </a:p>
          <a:p>
            <a:pPr lvl="1" eaLnBrk="1" hangingPunct="1">
              <a:lnSpc>
                <a:spcPct val="90000"/>
              </a:lnSpc>
              <a:buFontTx/>
              <a:buNone/>
            </a:pPr>
            <a:endParaRPr lang="en-GB" altLang="en-US" sz="2000" dirty="0" smtClean="0">
              <a:latin typeface="Comic Sans MS" panose="030F0702030302020204" pitchFamily="66" charset="0"/>
            </a:endParaRPr>
          </a:p>
          <a:p>
            <a:pPr lvl="1" eaLnBrk="1" hangingPunct="1">
              <a:lnSpc>
                <a:spcPct val="90000"/>
              </a:lnSpc>
            </a:pPr>
            <a:endParaRPr lang="en-GB" altLang="en-US" sz="2400" dirty="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anim calcmode="lin" valueType="num">
                                      <p:cBhvr additive="base">
                                        <p:cTn id="11"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(7)</a:t>
            </a:r>
          </a:p>
        </p:txBody>
      </p:sp>
      <p:sp>
        <p:nvSpPr>
          <p:cNvPr id="9219" name="Rectangle 3"/>
          <p:cNvSpPr>
            <a:spLocks noGrp="1" noChangeArrowheads="1"/>
          </p:cNvSpPr>
          <p:nvPr>
            <p:ph type="body" idx="1"/>
          </p:nvPr>
        </p:nvSpPr>
        <p:spPr/>
        <p:txBody>
          <a:bodyPr/>
          <a:lstStyle/>
          <a:p>
            <a:pPr lvl="1" eaLnBrk="1" hangingPunct="1">
              <a:lnSpc>
                <a:spcPct val="90000"/>
              </a:lnSpc>
              <a:buFontTx/>
              <a:buChar char="o"/>
            </a:pPr>
            <a:r>
              <a:rPr lang="en-GB" altLang="en-US" sz="2000" smtClean="0">
                <a:latin typeface="Comic Sans MS" panose="030F0702030302020204" pitchFamily="66" charset="0"/>
              </a:rPr>
              <a:t>If you are having problems with understanding or getting questions wrong, get them ready to see your teacher the following day.  </a:t>
            </a:r>
          </a:p>
          <a:p>
            <a:pPr lvl="1" eaLnBrk="1" hangingPunct="1">
              <a:lnSpc>
                <a:spcPct val="90000"/>
              </a:lnSpc>
              <a:buFontTx/>
              <a:buNone/>
            </a:pPr>
            <a:endParaRPr lang="en-GB" altLang="en-US" sz="2000" smtClean="0">
              <a:latin typeface="Comic Sans MS" panose="030F0702030302020204" pitchFamily="66" charset="0"/>
            </a:endParaRPr>
          </a:p>
          <a:p>
            <a:pPr lvl="1" eaLnBrk="1" hangingPunct="1">
              <a:lnSpc>
                <a:spcPct val="90000"/>
              </a:lnSpc>
              <a:buFontTx/>
              <a:buNone/>
            </a:pPr>
            <a:r>
              <a:rPr lang="en-GB" altLang="en-US" sz="2000" smtClean="0">
                <a:latin typeface="Comic Sans MS" panose="030F0702030302020204" pitchFamily="66" charset="0"/>
              </a:rPr>
              <a:t>	Nothing will make your maths teacher happier to be called out of the staffroom to be asked for help on something specific – “Sir, I was working on Pythag last night and kept getting this question wrong.  Any chance you can spend a couple of minutes at lunch helping me sort it out?”.  </a:t>
            </a:r>
          </a:p>
          <a:p>
            <a:pPr lvl="1" eaLnBrk="1" hangingPunct="1">
              <a:lnSpc>
                <a:spcPct val="90000"/>
              </a:lnSpc>
              <a:buFontTx/>
              <a:buNone/>
            </a:pPr>
            <a:endParaRPr lang="en-GB" altLang="en-US" sz="2000" smtClean="0">
              <a:latin typeface="Comic Sans MS" panose="030F0702030302020204" pitchFamily="66" charset="0"/>
            </a:endParaRPr>
          </a:p>
          <a:p>
            <a:pPr lvl="1" eaLnBrk="1" hangingPunct="1">
              <a:lnSpc>
                <a:spcPct val="90000"/>
              </a:lnSpc>
              <a:buFontTx/>
              <a:buNone/>
            </a:pPr>
            <a:r>
              <a:rPr lang="en-GB" altLang="en-US" sz="2000" smtClean="0">
                <a:latin typeface="Comic Sans MS" panose="030F0702030302020204" pitchFamily="66" charset="0"/>
              </a:rPr>
              <a:t>	This works much more effectively than “I can’t do Pythag, what are you going to do about it?”.</a:t>
            </a:r>
          </a:p>
          <a:p>
            <a:pPr lvl="1" eaLnBrk="1" hangingPunct="1">
              <a:lnSpc>
                <a:spcPct val="90000"/>
              </a:lnSpc>
            </a:pPr>
            <a:endParaRPr lang="en-GB" altLang="en-US" sz="200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2" end="2"/>
                                            </p:txEl>
                                          </p:spTgt>
                                        </p:tgtEl>
                                        <p:attrNameLst>
                                          <p:attrName>style.visibility</p:attrName>
                                        </p:attrNameLst>
                                      </p:cBhvr>
                                      <p:to>
                                        <p:strVal val="visible"/>
                                      </p:to>
                                    </p:set>
                                    <p:anim calcmode="lin" valueType="num">
                                      <p:cBhvr additive="base">
                                        <p:cTn id="13"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anim calcmode="lin" valueType="num">
                                      <p:cBhvr additive="base">
                                        <p:cTn id="19" dur="500" fill="hold"/>
                                        <p:tgtEl>
                                          <p:spTgt spid="921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Revising Maths (8)</a:t>
            </a:r>
          </a:p>
        </p:txBody>
      </p:sp>
      <p:sp>
        <p:nvSpPr>
          <p:cNvPr id="10243" name="Rectangle 3"/>
          <p:cNvSpPr>
            <a:spLocks noGrp="1" noChangeArrowheads="1"/>
          </p:cNvSpPr>
          <p:nvPr>
            <p:ph type="body" idx="1"/>
          </p:nvPr>
        </p:nvSpPr>
        <p:spPr/>
        <p:txBody>
          <a:bodyPr/>
          <a:lstStyle/>
          <a:p>
            <a:pPr lvl="1" eaLnBrk="1" hangingPunct="1">
              <a:buFontTx/>
              <a:buChar char="o"/>
            </a:pPr>
            <a:r>
              <a:rPr lang="en-GB" altLang="en-US" sz="2000" dirty="0" smtClean="0">
                <a:latin typeface="Comic Sans MS" panose="030F0702030302020204" pitchFamily="66" charset="0"/>
              </a:rPr>
              <a:t>Spend the last couple of minutes selecting two questions that you haven’t done </a:t>
            </a:r>
            <a:r>
              <a:rPr lang="en-GB" altLang="en-US" sz="2000" dirty="0" smtClean="0">
                <a:solidFill>
                  <a:srgbClr val="FF0000"/>
                </a:solidFill>
                <a:latin typeface="Comic Sans MS" panose="030F0702030302020204" pitchFamily="66" charset="0"/>
              </a:rPr>
              <a:t>(</a:t>
            </a:r>
            <a:r>
              <a:rPr lang="en-GB" altLang="en-US" sz="2000" dirty="0" err="1" smtClean="0">
                <a:solidFill>
                  <a:srgbClr val="FF0000"/>
                </a:solidFill>
                <a:latin typeface="Comic Sans MS" panose="030F0702030302020204" pitchFamily="66" charset="0"/>
              </a:rPr>
              <a:t>JtS</a:t>
            </a:r>
            <a:r>
              <a:rPr lang="en-GB" altLang="en-US" sz="2000" dirty="0" smtClean="0">
                <a:solidFill>
                  <a:srgbClr val="FF0000"/>
                </a:solidFill>
                <a:latin typeface="Comic Sans MS" panose="030F0702030302020204" pitchFamily="66" charset="0"/>
              </a:rPr>
              <a:t>, WJEC)</a:t>
            </a:r>
            <a:r>
              <a:rPr lang="en-GB" altLang="en-US" sz="2000" dirty="0" smtClean="0">
                <a:latin typeface="Comic Sans MS" panose="030F0702030302020204" pitchFamily="66" charset="0"/>
              </a:rPr>
              <a:t>. </a:t>
            </a:r>
          </a:p>
          <a:p>
            <a:pPr lvl="1" eaLnBrk="1" hangingPunct="1">
              <a:buFontTx/>
              <a:buNone/>
            </a:pPr>
            <a:endParaRPr lang="en-GB" altLang="en-US" sz="2000" dirty="0" smtClean="0">
              <a:latin typeface="Comic Sans MS" panose="030F0702030302020204" pitchFamily="66" charset="0"/>
            </a:endParaRPr>
          </a:p>
          <a:p>
            <a:pPr lvl="1" eaLnBrk="1" hangingPunct="1">
              <a:buFontTx/>
              <a:buNone/>
            </a:pPr>
            <a:r>
              <a:rPr lang="en-GB" altLang="en-US" sz="2000" dirty="0" smtClean="0">
                <a:latin typeface="Comic Sans MS" panose="030F0702030302020204" pitchFamily="66" charset="0"/>
              </a:rPr>
              <a:t>	Write one out ready to start tomorrows revision with and write the other on your ‘Sunday Test Sheet’ – this will already have a Percentages question from last night and by next Sunday will have questions on every topic covered that week. </a:t>
            </a:r>
          </a:p>
          <a:p>
            <a:pPr lvl="1" eaLnBrk="1" hangingPunct="1">
              <a:buFontTx/>
              <a:buNone/>
            </a:pPr>
            <a:endParaRPr lang="en-GB" altLang="en-US" sz="2000" dirty="0" smtClean="0">
              <a:latin typeface="Comic Sans MS" panose="030F0702030302020204" pitchFamily="66" charset="0"/>
            </a:endParaRPr>
          </a:p>
          <a:p>
            <a:pPr lvl="1" eaLnBrk="1" hangingPunct="1">
              <a:buFontTx/>
              <a:buNone/>
            </a:pPr>
            <a:r>
              <a:rPr lang="en-GB" altLang="en-US" sz="2000" dirty="0" smtClean="0">
                <a:latin typeface="Comic Sans MS" panose="030F0702030302020204" pitchFamily="66" charset="0"/>
              </a:rPr>
              <a:t>	Don’t be soft on yourself, pick questions that will challenge you.</a:t>
            </a:r>
          </a:p>
          <a:p>
            <a:pPr lvl="1" eaLnBrk="1" hangingPunct="1"/>
            <a:endParaRPr lang="en-GB" altLang="en-US" sz="2000" dirty="0" smtClean="0">
              <a:latin typeface="Comic Sans MS" panose="030F0702030302020204" pitchFamily="66"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anim calcmode="lin" valueType="num">
                                      <p:cBhvr additive="base">
                                        <p:cTn id="19"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0.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9.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Notebook">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615</TotalTime>
  <Words>544</Words>
  <Application>Microsoft Office PowerPoint</Application>
  <PresentationFormat>On-screen Show (4:3)</PresentationFormat>
  <Paragraphs>71</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Comic Sans MS</vt:lpstr>
      <vt:lpstr>Times New Roman</vt:lpstr>
      <vt:lpstr>Notebook</vt:lpstr>
      <vt:lpstr>Parent Power</vt:lpstr>
      <vt:lpstr>Partnerships</vt:lpstr>
      <vt:lpstr>Revising Maths (1)</vt:lpstr>
      <vt:lpstr>Revising Maths (3)</vt:lpstr>
      <vt:lpstr>Revising Maths (4)</vt:lpstr>
      <vt:lpstr>Revising Maths (5)</vt:lpstr>
      <vt:lpstr>Revising Maths (6)</vt:lpstr>
      <vt:lpstr>Revising Maths (7)</vt:lpstr>
      <vt:lpstr>Revising Maths (8)</vt:lpstr>
      <vt:lpstr>Revising Maths (9)</vt:lpstr>
      <vt:lpstr>Parent Power</vt:lpstr>
    </vt:vector>
  </TitlesOfParts>
  <Company>Greenhill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Revising Maths (1)</dc:title>
  <dc:creator>Headmaster</dc:creator>
  <cp:lastModifiedBy>nick jones</cp:lastModifiedBy>
  <cp:revision>34</cp:revision>
  <cp:lastPrinted>2015-09-28T12:31:04Z</cp:lastPrinted>
  <dcterms:created xsi:type="dcterms:W3CDTF">2007-10-16T18:48:53Z</dcterms:created>
  <dcterms:modified xsi:type="dcterms:W3CDTF">2018-09-18T19:37:12Z</dcterms:modified>
</cp:coreProperties>
</file>