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2"/>
  </p:handoutMasterIdLst>
  <p:sldIdLst>
    <p:sldId id="256" r:id="rId2"/>
    <p:sldId id="257" r:id="rId3"/>
    <p:sldId id="290" r:id="rId4"/>
    <p:sldId id="260" r:id="rId5"/>
    <p:sldId id="261" r:id="rId6"/>
    <p:sldId id="262" r:id="rId7"/>
    <p:sldId id="263" r:id="rId8"/>
    <p:sldId id="302" r:id="rId9"/>
    <p:sldId id="264" r:id="rId10"/>
    <p:sldId id="265" r:id="rId11"/>
    <p:sldId id="297" r:id="rId12"/>
    <p:sldId id="279" r:id="rId13"/>
    <p:sldId id="280" r:id="rId14"/>
    <p:sldId id="281" r:id="rId15"/>
    <p:sldId id="291" r:id="rId16"/>
    <p:sldId id="283" r:id="rId17"/>
    <p:sldId id="294" r:id="rId18"/>
    <p:sldId id="293" r:id="rId19"/>
    <p:sldId id="295" r:id="rId20"/>
    <p:sldId id="298" r:id="rId21"/>
    <p:sldId id="299" r:id="rId22"/>
    <p:sldId id="303" r:id="rId23"/>
    <p:sldId id="304" r:id="rId24"/>
    <p:sldId id="284" r:id="rId25"/>
    <p:sldId id="285" r:id="rId26"/>
    <p:sldId id="286" r:id="rId27"/>
    <p:sldId id="287" r:id="rId28"/>
    <p:sldId id="288" r:id="rId29"/>
    <p:sldId id="289" r:id="rId30"/>
    <p:sldId id="301" r:id="rId3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9" autoAdjust="0"/>
  </p:normalViewPr>
  <p:slideViewPr>
    <p:cSldViewPr>
      <p:cViewPr varScale="1">
        <p:scale>
          <a:sx n="109" d="100"/>
          <a:sy n="109" d="100"/>
        </p:scale>
        <p:origin x="1296" y="102"/>
      </p:cViewPr>
      <p:guideLst>
        <p:guide orient="horz" pos="2160"/>
        <p:guide pos="2880"/>
      </p:guideLst>
    </p:cSldViewPr>
  </p:slideViewPr>
  <p:outlineViewPr>
    <p:cViewPr>
      <p:scale>
        <a:sx n="33" d="100"/>
        <a:sy n="33" d="100"/>
      </p:scale>
      <p:origin x="0" y="465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29" tIns="45715" rIns="91429" bIns="45715"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6332"/>
          </a:xfrm>
          <a:prstGeom prst="rect">
            <a:avLst/>
          </a:prstGeom>
        </p:spPr>
        <p:txBody>
          <a:bodyPr vert="horz" lIns="91429" tIns="45715" rIns="91429" bIns="45715" rtlCol="0"/>
          <a:lstStyle>
            <a:lvl1pPr algn="r">
              <a:defRPr sz="1200"/>
            </a:lvl1pPr>
          </a:lstStyle>
          <a:p>
            <a:fld id="{6F0DBBDD-4F46-44E8-B72E-B6978C070567}" type="datetimeFigureOut">
              <a:rPr lang="en-GB" smtClean="0"/>
              <a:t>19/09/2018</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29" tIns="45715" rIns="91429"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29" tIns="45715" rIns="91429" bIns="45715" rtlCol="0" anchor="b"/>
          <a:lstStyle>
            <a:lvl1pPr algn="r">
              <a:defRPr sz="1200"/>
            </a:lvl1pPr>
          </a:lstStyle>
          <a:p>
            <a:fld id="{D04AE750-8BA4-4E7D-8053-87EE44A63E99}" type="slidenum">
              <a:rPr lang="en-GB" smtClean="0"/>
              <a:t>‹#›</a:t>
            </a:fld>
            <a:endParaRPr lang="en-GB"/>
          </a:p>
        </p:txBody>
      </p:sp>
    </p:spTree>
    <p:extLst>
      <p:ext uri="{BB962C8B-B14F-4D97-AF65-F5344CB8AC3E}">
        <p14:creationId xmlns:p14="http://schemas.microsoft.com/office/powerpoint/2010/main" val="24107527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a:p>
        </p:txBody>
      </p:sp>
      <p:sp>
        <p:nvSpPr>
          <p:cNvPr id="5122"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702E106E-65D6-417B-91B5-CF683A9E07C7}" type="slidenum">
              <a:rPr lang="en-US"/>
              <a:pPr>
                <a:defRPr/>
              </a:pPr>
              <a:t>‹#›</a:t>
            </a:fld>
            <a:endParaRPr lang="en-US"/>
          </a:p>
        </p:txBody>
      </p:sp>
    </p:spTree>
    <p:extLst>
      <p:ext uri="{BB962C8B-B14F-4D97-AF65-F5344CB8AC3E}">
        <p14:creationId xmlns:p14="http://schemas.microsoft.com/office/powerpoint/2010/main" val="32130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6D2CFF4-FE13-467D-BB3F-30192DCE7189}" type="slidenum">
              <a:rPr lang="en-US"/>
              <a:pPr>
                <a:defRPr/>
              </a:pPr>
              <a:t>‹#›</a:t>
            </a:fld>
            <a:endParaRPr lang="en-US"/>
          </a:p>
        </p:txBody>
      </p:sp>
    </p:spTree>
    <p:extLst>
      <p:ext uri="{BB962C8B-B14F-4D97-AF65-F5344CB8AC3E}">
        <p14:creationId xmlns:p14="http://schemas.microsoft.com/office/powerpoint/2010/main" val="422268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E71E971-B85F-4E69-A89C-48DE109A0F80}" type="slidenum">
              <a:rPr lang="en-US"/>
              <a:pPr>
                <a:defRPr/>
              </a:pPr>
              <a:t>‹#›</a:t>
            </a:fld>
            <a:endParaRPr lang="en-US"/>
          </a:p>
        </p:txBody>
      </p:sp>
    </p:spTree>
    <p:extLst>
      <p:ext uri="{BB962C8B-B14F-4D97-AF65-F5344CB8AC3E}">
        <p14:creationId xmlns:p14="http://schemas.microsoft.com/office/powerpoint/2010/main" val="350982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66738" y="1752600"/>
            <a:ext cx="8001000" cy="4267200"/>
          </a:xfrm>
        </p:spPr>
        <p:txBody>
          <a:bodyPr/>
          <a:lstStyle/>
          <a:p>
            <a:pPr lvl="0"/>
            <a:endParaRPr lang="en-GB"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44B1671-4D40-45ED-97F9-3E4AB6DDCDBC}" type="slidenum">
              <a:rPr lang="en-US"/>
              <a:pPr>
                <a:defRPr/>
              </a:pPr>
              <a:t>‹#›</a:t>
            </a:fld>
            <a:endParaRPr lang="en-US"/>
          </a:p>
        </p:txBody>
      </p:sp>
    </p:spTree>
    <p:extLst>
      <p:ext uri="{BB962C8B-B14F-4D97-AF65-F5344CB8AC3E}">
        <p14:creationId xmlns:p14="http://schemas.microsoft.com/office/powerpoint/2010/main" val="1058119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B37DC98-BF21-45E3-817E-48281DE653D5}" type="slidenum">
              <a:rPr lang="en-US"/>
              <a:pPr>
                <a:defRPr/>
              </a:pPr>
              <a:t>‹#›</a:t>
            </a:fld>
            <a:endParaRPr lang="en-US"/>
          </a:p>
        </p:txBody>
      </p:sp>
    </p:spTree>
    <p:extLst>
      <p:ext uri="{BB962C8B-B14F-4D97-AF65-F5344CB8AC3E}">
        <p14:creationId xmlns:p14="http://schemas.microsoft.com/office/powerpoint/2010/main" val="74777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D6D9276-2AF9-4278-8292-3393DD6C74CF}" type="slidenum">
              <a:rPr lang="en-US"/>
              <a:pPr>
                <a:defRPr/>
              </a:pPr>
              <a:t>‹#›</a:t>
            </a:fld>
            <a:endParaRPr lang="en-US"/>
          </a:p>
        </p:txBody>
      </p:sp>
    </p:spTree>
    <p:extLst>
      <p:ext uri="{BB962C8B-B14F-4D97-AF65-F5344CB8AC3E}">
        <p14:creationId xmlns:p14="http://schemas.microsoft.com/office/powerpoint/2010/main" val="25104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86DCBD4-F765-4D20-A1D0-584EDBB7425C}" type="slidenum">
              <a:rPr lang="en-US"/>
              <a:pPr>
                <a:defRPr/>
              </a:pPr>
              <a:t>‹#›</a:t>
            </a:fld>
            <a:endParaRPr lang="en-US"/>
          </a:p>
        </p:txBody>
      </p:sp>
    </p:spTree>
    <p:extLst>
      <p:ext uri="{BB962C8B-B14F-4D97-AF65-F5344CB8AC3E}">
        <p14:creationId xmlns:p14="http://schemas.microsoft.com/office/powerpoint/2010/main" val="402067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AB12541-085F-4B9F-A4D3-BB98A8041949}" type="slidenum">
              <a:rPr lang="en-US"/>
              <a:pPr>
                <a:defRPr/>
              </a:pPr>
              <a:t>‹#›</a:t>
            </a:fld>
            <a:endParaRPr lang="en-US"/>
          </a:p>
        </p:txBody>
      </p:sp>
    </p:spTree>
    <p:extLst>
      <p:ext uri="{BB962C8B-B14F-4D97-AF65-F5344CB8AC3E}">
        <p14:creationId xmlns:p14="http://schemas.microsoft.com/office/powerpoint/2010/main" val="27158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02CD791C-44C0-46DE-9820-A565D3AD732A}" type="slidenum">
              <a:rPr lang="en-US"/>
              <a:pPr>
                <a:defRPr/>
              </a:pPr>
              <a:t>‹#›</a:t>
            </a:fld>
            <a:endParaRPr lang="en-US"/>
          </a:p>
        </p:txBody>
      </p:sp>
    </p:spTree>
    <p:extLst>
      <p:ext uri="{BB962C8B-B14F-4D97-AF65-F5344CB8AC3E}">
        <p14:creationId xmlns:p14="http://schemas.microsoft.com/office/powerpoint/2010/main" val="390211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84B343C-A1E8-4C89-84D5-FE381A963209}" type="slidenum">
              <a:rPr lang="en-US"/>
              <a:pPr>
                <a:defRPr/>
              </a:pPr>
              <a:t>‹#›</a:t>
            </a:fld>
            <a:endParaRPr lang="en-US"/>
          </a:p>
        </p:txBody>
      </p:sp>
    </p:spTree>
    <p:extLst>
      <p:ext uri="{BB962C8B-B14F-4D97-AF65-F5344CB8AC3E}">
        <p14:creationId xmlns:p14="http://schemas.microsoft.com/office/powerpoint/2010/main" val="32485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F18B55EF-8E8F-4E9E-BF1B-A82C8FA13923}" type="slidenum">
              <a:rPr lang="en-US"/>
              <a:pPr>
                <a:defRPr/>
              </a:pPr>
              <a:t>‹#›</a:t>
            </a:fld>
            <a:endParaRPr lang="en-US"/>
          </a:p>
        </p:txBody>
      </p:sp>
    </p:spTree>
    <p:extLst>
      <p:ext uri="{BB962C8B-B14F-4D97-AF65-F5344CB8AC3E}">
        <p14:creationId xmlns:p14="http://schemas.microsoft.com/office/powerpoint/2010/main" val="330085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28671D1-E4AB-4CA4-AC6A-62E4C8B77CA8}" type="slidenum">
              <a:rPr lang="en-US"/>
              <a:pPr>
                <a:defRPr/>
              </a:pPr>
              <a:t>‹#›</a:t>
            </a:fld>
            <a:endParaRPr lang="en-US"/>
          </a:p>
        </p:txBody>
      </p:sp>
    </p:spTree>
    <p:extLst>
      <p:ext uri="{BB962C8B-B14F-4D97-AF65-F5344CB8AC3E}">
        <p14:creationId xmlns:p14="http://schemas.microsoft.com/office/powerpoint/2010/main" val="51605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B3A077E-D3E5-4558-98B9-3AF303BEFEA6}" type="slidenum">
              <a:rPr lang="en-US"/>
              <a:pPr>
                <a:defRPr/>
              </a:pPr>
              <a:t>‹#›</a:t>
            </a:fld>
            <a:endParaRPr lang="en-US"/>
          </a:p>
        </p:txBody>
      </p:sp>
    </p:spTree>
    <p:extLst>
      <p:ext uri="{BB962C8B-B14F-4D97-AF65-F5344CB8AC3E}">
        <p14:creationId xmlns:p14="http://schemas.microsoft.com/office/powerpoint/2010/main" val="251201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lvl1pPr>
          </a:lstStyle>
          <a:p>
            <a:pPr>
              <a:defRPr/>
            </a:pPr>
            <a:endParaRPr lang="en-US"/>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92FC8F7B-F759-4CBA-9B6F-F76E1E3AA4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hyperlink" Target="http://www.jonesthesum.co.uk/"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Maths%20Prep%20Assembly%20Parents.ppt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11Ma4%20Aut%2015/Planner%20Ma4%20Autumn.xlsx" TargetMode="Externa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hyperlink" Target="http://www.jonesthesum.greenhill.pembrokeshire.sch.uk/"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hyperlink" Target="mailto:jonesn590@hwbmail.net" TargetMode="External"/><Relationship Id="rId2" Type="http://schemas.openxmlformats.org/officeDocument/2006/relationships/hyperlink" Target="http://www.tinyurl.com/YGSMathSeminar"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dirty="0" smtClean="0"/>
              <a:t>GCSE Mathematics</a:t>
            </a:r>
            <a:endParaRPr lang="en-US" dirty="0" smtClean="0"/>
          </a:p>
        </p:txBody>
      </p:sp>
      <p:sp>
        <p:nvSpPr>
          <p:cNvPr id="2051" name="Rectangle 3"/>
          <p:cNvSpPr>
            <a:spLocks noGrp="1" noChangeArrowheads="1"/>
          </p:cNvSpPr>
          <p:nvPr>
            <p:ph type="subTitle" idx="1"/>
          </p:nvPr>
        </p:nvSpPr>
        <p:spPr>
          <a:xfrm>
            <a:off x="1476375" y="2997200"/>
            <a:ext cx="7010400" cy="1600200"/>
          </a:xfrm>
        </p:spPr>
        <p:txBody>
          <a:bodyPr/>
          <a:lstStyle/>
          <a:p>
            <a:pPr eaLnBrk="1" hangingPunct="1"/>
            <a:r>
              <a:rPr lang="en-GB" dirty="0" smtClean="0"/>
              <a:t>Study Skills Seminar</a:t>
            </a:r>
          </a:p>
          <a:p>
            <a:pPr eaLnBrk="1" hangingPunct="1"/>
            <a:endParaRPr lang="en-GB" dirty="0" smtClean="0"/>
          </a:p>
          <a:p>
            <a:pPr eaLnBrk="1" hangingPunct="1"/>
            <a:r>
              <a:rPr lang="en-GB" sz="2000" dirty="0" smtClean="0"/>
              <a:t>20</a:t>
            </a:r>
            <a:r>
              <a:rPr lang="en-GB" sz="2000" baseline="30000" dirty="0" smtClean="0"/>
              <a:t>th</a:t>
            </a:r>
            <a:r>
              <a:rPr lang="en-GB" sz="2000" dirty="0" smtClean="0"/>
              <a:t> September 2018</a:t>
            </a:r>
          </a:p>
          <a:p>
            <a:pPr eaLnBrk="1" hangingPunct="1"/>
            <a:endParaRPr lang="en-GB"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Grade Boundaries</a:t>
            </a:r>
            <a:endParaRPr lang="en-US" smtClean="0"/>
          </a:p>
        </p:txBody>
      </p:sp>
      <p:graphicFrame>
        <p:nvGraphicFramePr>
          <p:cNvPr id="15546" name="Group 186"/>
          <p:cNvGraphicFramePr>
            <a:graphicFrameLocks noGrp="1"/>
          </p:cNvGraphicFramePr>
          <p:nvPr>
            <p:extLst>
              <p:ext uri="{D42A27DB-BD31-4B8C-83A1-F6EECF244321}">
                <p14:modId xmlns:p14="http://schemas.microsoft.com/office/powerpoint/2010/main" val="2436063934"/>
              </p:ext>
            </p:extLst>
          </p:nvPr>
        </p:nvGraphicFramePr>
        <p:xfrm>
          <a:off x="611188" y="1989138"/>
          <a:ext cx="7777160" cy="2179320"/>
        </p:xfrm>
        <a:graphic>
          <a:graphicData uri="http://schemas.openxmlformats.org/drawingml/2006/table">
            <a:tbl>
              <a:tblPr/>
              <a:tblGrid>
                <a:gridCol w="2160322">
                  <a:extLst>
                    <a:ext uri="{9D8B030D-6E8A-4147-A177-3AD203B41FA5}">
                      <a16:colId xmlns:a16="http://schemas.microsoft.com/office/drawing/2014/main" val="20000"/>
                    </a:ext>
                  </a:extLst>
                </a:gridCol>
                <a:gridCol w="1008150">
                  <a:extLst>
                    <a:ext uri="{9D8B030D-6E8A-4147-A177-3AD203B41FA5}">
                      <a16:colId xmlns:a16="http://schemas.microsoft.com/office/drawing/2014/main" val="20001"/>
                    </a:ext>
                  </a:extLst>
                </a:gridCol>
                <a:gridCol w="1080161">
                  <a:extLst>
                    <a:ext uri="{9D8B030D-6E8A-4147-A177-3AD203B41FA5}">
                      <a16:colId xmlns:a16="http://schemas.microsoft.com/office/drawing/2014/main" val="20002"/>
                    </a:ext>
                  </a:extLst>
                </a:gridCol>
                <a:gridCol w="1058011">
                  <a:extLst>
                    <a:ext uri="{9D8B030D-6E8A-4147-A177-3AD203B41FA5}">
                      <a16:colId xmlns:a16="http://schemas.microsoft.com/office/drawing/2014/main" val="20003"/>
                    </a:ext>
                  </a:extLst>
                </a:gridCol>
                <a:gridCol w="1235258">
                  <a:extLst>
                    <a:ext uri="{9D8B030D-6E8A-4147-A177-3AD203B41FA5}">
                      <a16:colId xmlns:a16="http://schemas.microsoft.com/office/drawing/2014/main" val="20004"/>
                    </a:ext>
                  </a:extLst>
                </a:gridCol>
                <a:gridCol w="1235258">
                  <a:extLst>
                    <a:ext uri="{9D8B030D-6E8A-4147-A177-3AD203B41FA5}">
                      <a16:colId xmlns:a16="http://schemas.microsoft.com/office/drawing/2014/main" val="20005"/>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Higher (/160)</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A*</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A</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B</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C</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Maths</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105</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81</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57</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30</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Numeracy</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112</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86</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60</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34</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Grade Boundaries</a:t>
            </a:r>
            <a:endParaRPr lang="en-US" smtClean="0"/>
          </a:p>
        </p:txBody>
      </p:sp>
      <p:graphicFrame>
        <p:nvGraphicFramePr>
          <p:cNvPr id="15546" name="Group 186"/>
          <p:cNvGraphicFramePr>
            <a:graphicFrameLocks noGrp="1"/>
          </p:cNvGraphicFramePr>
          <p:nvPr>
            <p:extLst>
              <p:ext uri="{D42A27DB-BD31-4B8C-83A1-F6EECF244321}">
                <p14:modId xmlns:p14="http://schemas.microsoft.com/office/powerpoint/2010/main" val="4223187227"/>
              </p:ext>
            </p:extLst>
          </p:nvPr>
        </p:nvGraphicFramePr>
        <p:xfrm>
          <a:off x="686595" y="2204864"/>
          <a:ext cx="7777160" cy="1996440"/>
        </p:xfrm>
        <a:graphic>
          <a:graphicData uri="http://schemas.openxmlformats.org/drawingml/2006/table">
            <a:tbl>
              <a:tblPr/>
              <a:tblGrid>
                <a:gridCol w="2160322">
                  <a:extLst>
                    <a:ext uri="{9D8B030D-6E8A-4147-A177-3AD203B41FA5}">
                      <a16:colId xmlns:a16="http://schemas.microsoft.com/office/drawing/2014/main" val="20000"/>
                    </a:ext>
                  </a:extLst>
                </a:gridCol>
                <a:gridCol w="1008150">
                  <a:extLst>
                    <a:ext uri="{9D8B030D-6E8A-4147-A177-3AD203B41FA5}">
                      <a16:colId xmlns:a16="http://schemas.microsoft.com/office/drawing/2014/main" val="20001"/>
                    </a:ext>
                  </a:extLst>
                </a:gridCol>
                <a:gridCol w="1080161">
                  <a:extLst>
                    <a:ext uri="{9D8B030D-6E8A-4147-A177-3AD203B41FA5}">
                      <a16:colId xmlns:a16="http://schemas.microsoft.com/office/drawing/2014/main" val="20002"/>
                    </a:ext>
                  </a:extLst>
                </a:gridCol>
                <a:gridCol w="1058011">
                  <a:extLst>
                    <a:ext uri="{9D8B030D-6E8A-4147-A177-3AD203B41FA5}">
                      <a16:colId xmlns:a16="http://schemas.microsoft.com/office/drawing/2014/main" val="20003"/>
                    </a:ext>
                  </a:extLst>
                </a:gridCol>
                <a:gridCol w="1235258">
                  <a:extLst>
                    <a:ext uri="{9D8B030D-6E8A-4147-A177-3AD203B41FA5}">
                      <a16:colId xmlns:a16="http://schemas.microsoft.com/office/drawing/2014/main" val="20004"/>
                    </a:ext>
                  </a:extLst>
                </a:gridCol>
                <a:gridCol w="1235258">
                  <a:extLst>
                    <a:ext uri="{9D8B030D-6E8A-4147-A177-3AD203B41FA5}">
                      <a16:colId xmlns:a16="http://schemas.microsoft.com/office/drawing/2014/main" val="20005"/>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000" b="0" i="0" u="none" strike="noStrike" cap="none" normalizeH="0" baseline="0" dirty="0" smtClean="0">
                          <a:ln>
                            <a:noFill/>
                          </a:ln>
                          <a:solidFill>
                            <a:schemeClr val="tx1"/>
                          </a:solidFill>
                          <a:effectLst/>
                          <a:latin typeface="Verdana" pitchFamily="34" charset="0"/>
                          <a:cs typeface="Arial" charset="0"/>
                        </a:rPr>
                        <a:t>Intermediate (/160)</a:t>
                      </a:r>
                      <a:endParaRPr kumimoji="0" lang="en-US" sz="20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B</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C</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D</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E</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Maths</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106</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80</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53</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32</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dirty="0" smtClean="0">
                          <a:ln>
                            <a:noFill/>
                          </a:ln>
                          <a:solidFill>
                            <a:schemeClr val="tx1"/>
                          </a:solidFill>
                          <a:effectLst/>
                          <a:latin typeface="Verdana" pitchFamily="34" charset="0"/>
                          <a:cs typeface="Arial" charset="0"/>
                        </a:rPr>
                        <a:t>Numeracy</a:t>
                      </a: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104</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80</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60</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Verdana" pitchFamily="34" charset="0"/>
                          <a:cs typeface="Arial" charset="0"/>
                        </a:rPr>
                        <a:t>38</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smtClean="0">
                        <a:ln>
                          <a:noFill/>
                        </a:ln>
                        <a:solidFill>
                          <a:schemeClr val="tx1"/>
                        </a:solidFill>
                        <a:effectLst/>
                        <a:latin typeface="Verdana" pitchFamily="34" charset="0"/>
                        <a:cs typeface="Arial" charset="0"/>
                      </a:endParaRPr>
                    </a:p>
                  </a:txBody>
                  <a:tcPr marL="91443" marR="914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p:cNvSpPr txBox="1"/>
          <p:nvPr/>
        </p:nvSpPr>
        <p:spPr>
          <a:xfrm>
            <a:off x="686595" y="4365104"/>
            <a:ext cx="7777160" cy="923330"/>
          </a:xfrm>
          <a:prstGeom prst="rect">
            <a:avLst/>
          </a:prstGeom>
          <a:noFill/>
        </p:spPr>
        <p:txBody>
          <a:bodyPr wrap="square" rtlCol="0">
            <a:spAutoFit/>
          </a:bodyPr>
          <a:lstStyle/>
          <a:p>
            <a:r>
              <a:rPr lang="en-GB" dirty="0" smtClean="0"/>
              <a:t>Since the introduction of these courses in 2016 the boundary thresholds have risen from 64 to achieve a C grade in Nov 16 to 80 to achieve a C grade in June 2018</a:t>
            </a:r>
            <a:endParaRPr lang="en-GB" dirty="0"/>
          </a:p>
        </p:txBody>
      </p:sp>
    </p:spTree>
    <p:custDataLst>
      <p:tags r:id="rId1"/>
    </p:custDataLst>
    <p:extLst>
      <p:ext uri="{BB962C8B-B14F-4D97-AF65-F5344CB8AC3E}">
        <p14:creationId xmlns:p14="http://schemas.microsoft.com/office/powerpoint/2010/main" val="934332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3400" smtClean="0"/>
              <a:t>Getting your Revision Organised</a:t>
            </a:r>
            <a:endParaRPr lang="en-US" sz="3400" smtClean="0"/>
          </a:p>
        </p:txBody>
      </p:sp>
      <p:sp>
        <p:nvSpPr>
          <p:cNvPr id="47107" name="Rectangle 3"/>
          <p:cNvSpPr>
            <a:spLocks noGrp="1" noChangeArrowheads="1"/>
          </p:cNvSpPr>
          <p:nvPr>
            <p:ph type="body" idx="1"/>
          </p:nvPr>
        </p:nvSpPr>
        <p:spPr/>
        <p:txBody>
          <a:bodyPr/>
          <a:lstStyle/>
          <a:p>
            <a:pPr eaLnBrk="1" hangingPunct="1">
              <a:defRPr/>
            </a:pPr>
            <a:r>
              <a:rPr lang="en-GB" dirty="0" smtClean="0"/>
              <a:t>Jones the Sums</a:t>
            </a:r>
          </a:p>
          <a:p>
            <a:pPr marL="0" indent="0" eaLnBrk="1" hangingPunct="1">
              <a:buNone/>
              <a:defRPr/>
            </a:pPr>
            <a:endParaRPr lang="en-GB" dirty="0" smtClean="0"/>
          </a:p>
          <a:p>
            <a:pPr lvl="1" eaLnBrk="1" hangingPunct="1">
              <a:defRPr/>
            </a:pPr>
            <a:r>
              <a:rPr lang="en-GB" dirty="0" smtClean="0">
                <a:hlinkClick r:id="rId3"/>
              </a:rPr>
              <a:t>www.jonesthesum.co.uk</a:t>
            </a:r>
            <a:endParaRPr lang="en-GB" dirty="0" smtClean="0"/>
          </a:p>
          <a:p>
            <a:pPr marL="471487" lvl="1" indent="0" eaLnBrk="1" hangingPunct="1">
              <a:buNone/>
              <a:defRPr/>
            </a:pPr>
            <a:endParaRPr lang="en-GB" dirty="0" smtClean="0">
              <a:hlinkClick r:id="rId4" action="ppaction://hlinkpres?slideindex=1&amp;slidetitle="/>
            </a:endParaRPr>
          </a:p>
          <a:p>
            <a:pPr eaLnBrk="1" hangingPunct="1">
              <a:defRPr/>
            </a:pPr>
            <a:r>
              <a:rPr lang="en-GB" dirty="0" smtClean="0">
                <a:hlinkClick r:id="rId4" action="ppaction://hlinkpres?slideindex=1&amp;slidetitle="/>
              </a:rPr>
              <a:t>Revising for Maths</a:t>
            </a:r>
            <a:endParaRPr lang="en-GB" dirty="0" smtClean="0"/>
          </a:p>
          <a:p>
            <a:pPr eaLnBrk="1" hangingPunct="1">
              <a:defRPr/>
            </a:pPr>
            <a:endParaRPr lang="en-GB" dirty="0" smtClean="0"/>
          </a:p>
          <a:p>
            <a:pPr marL="0" indent="0" eaLnBrk="1" hangingPunct="1">
              <a:buFont typeface="Wingdings" pitchFamily="2" charset="2"/>
              <a:buNone/>
              <a:defRPr/>
            </a:pPr>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anim calcmode="lin" valueType="num">
                                      <p:cBhvr additive="base">
                                        <p:cTn id="11"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anim calcmode="lin" valueType="num">
                                      <p:cBhvr additive="base">
                                        <p:cTn id="17"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z="3400" smtClean="0"/>
              <a:t>Getting your Revision Organised</a:t>
            </a:r>
            <a:endParaRPr lang="en-US" sz="3400" smtClean="0"/>
          </a:p>
        </p:txBody>
      </p:sp>
      <p:sp>
        <p:nvSpPr>
          <p:cNvPr id="47107" name="Rectangle 3"/>
          <p:cNvSpPr>
            <a:spLocks noGrp="1" noChangeArrowheads="1"/>
          </p:cNvSpPr>
          <p:nvPr>
            <p:ph type="body" idx="1"/>
          </p:nvPr>
        </p:nvSpPr>
        <p:spPr/>
        <p:txBody>
          <a:bodyPr/>
          <a:lstStyle/>
          <a:p>
            <a:pPr eaLnBrk="1" hangingPunct="1"/>
            <a:r>
              <a:rPr lang="en-GB" dirty="0" smtClean="0"/>
              <a:t>This job is easier for you!</a:t>
            </a:r>
          </a:p>
          <a:p>
            <a:pPr eaLnBrk="1" hangingPunct="1"/>
            <a:endParaRPr lang="en-GB" dirty="0" smtClean="0"/>
          </a:p>
          <a:p>
            <a:pPr lvl="1" eaLnBrk="1" hangingPunct="1"/>
            <a:r>
              <a:rPr lang="en-US" dirty="0" err="1" smtClean="0"/>
              <a:t>Maths</a:t>
            </a:r>
            <a:r>
              <a:rPr lang="en-US" dirty="0" smtClean="0"/>
              <a:t> Folder</a:t>
            </a:r>
          </a:p>
          <a:p>
            <a:pPr lvl="1" eaLnBrk="1" hangingPunct="1"/>
            <a:endParaRPr lang="en-US" dirty="0" smtClean="0"/>
          </a:p>
          <a:p>
            <a:pPr lvl="1" eaLnBrk="1" hangingPunct="1"/>
            <a:r>
              <a:rPr lang="en-US" dirty="0" smtClean="0">
                <a:hlinkClick r:id="rId3" action="ppaction://hlinkfile"/>
              </a:rPr>
              <a:t>Lesson Planner</a:t>
            </a:r>
            <a:endParaRPr lang="en-US" dirty="0" smtClean="0"/>
          </a:p>
          <a:p>
            <a:pPr marL="471487" lvl="1" indent="0" eaLnBrk="1" hangingPunct="1">
              <a:buNone/>
            </a:pPr>
            <a:endParaRPr lang="en-US" dirty="0" smtClean="0"/>
          </a:p>
          <a:p>
            <a:pPr lvl="1" eaLnBrk="1" hangingPunct="1"/>
            <a:r>
              <a:rPr lang="en-US" dirty="0" smtClean="0">
                <a:hlinkClick r:id="rId4"/>
              </a:rPr>
              <a:t>Website</a:t>
            </a:r>
            <a:endParaRPr lang="en-US" dirty="0" smtClean="0"/>
          </a:p>
          <a:p>
            <a:pPr lvl="1" eaLnBrk="1" hangingPunct="1"/>
            <a:endParaRPr lang="en-US" dirty="0"/>
          </a:p>
          <a:p>
            <a:pPr lvl="1" eaLnBrk="1" hangingPunct="1"/>
            <a:r>
              <a:rPr lang="en-US" dirty="0" smtClean="0"/>
              <a:t>QR Codes</a:t>
            </a:r>
          </a:p>
          <a:p>
            <a:pPr marL="471487" lvl="1" indent="0" eaLnBrk="1" hangingPunct="1">
              <a:buNone/>
            </a:pPr>
            <a:endParaRPr lang="en-US" dirty="0" smtClean="0"/>
          </a:p>
        </p:txBody>
      </p:sp>
      <p:pic>
        <p:nvPicPr>
          <p:cNvPr id="3" name="Picture 2"/>
          <p:cNvPicPr>
            <a:picLocks noChangeAspect="1"/>
          </p:cNvPicPr>
          <p:nvPr/>
        </p:nvPicPr>
        <p:blipFill>
          <a:blip r:embed="rId5"/>
          <a:stretch>
            <a:fillRect/>
          </a:stretch>
        </p:blipFill>
        <p:spPr>
          <a:xfrm>
            <a:off x="4716016" y="4221088"/>
            <a:ext cx="3705225" cy="21050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anim calcmode="lin" valueType="num">
                                      <p:cBhvr additive="base">
                                        <p:cTn id="19"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6" end="6"/>
                                            </p:txEl>
                                          </p:spTgt>
                                        </p:tgtEl>
                                        <p:attrNameLst>
                                          <p:attrName>style.visibility</p:attrName>
                                        </p:attrNameLst>
                                      </p:cBhvr>
                                      <p:to>
                                        <p:strVal val="visible"/>
                                      </p:to>
                                    </p:set>
                                    <p:anim calcmode="lin" valueType="num">
                                      <p:cBhvr additive="base">
                                        <p:cTn id="25" dur="500" fill="hold"/>
                                        <p:tgtEl>
                                          <p:spTgt spid="4710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8" end="8"/>
                                            </p:txEl>
                                          </p:spTgt>
                                        </p:tgtEl>
                                        <p:attrNameLst>
                                          <p:attrName>style.visibility</p:attrName>
                                        </p:attrNameLst>
                                      </p:cBhvr>
                                      <p:to>
                                        <p:strVal val="visible"/>
                                      </p:to>
                                    </p:set>
                                    <p:anim calcmode="lin" valueType="num">
                                      <p:cBhvr additive="base">
                                        <p:cTn id="31" dur="500" fill="hold"/>
                                        <p:tgtEl>
                                          <p:spTgt spid="47107">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z="3200" smtClean="0"/>
              <a:t>Learning, Applying &amp; Understanding</a:t>
            </a:r>
            <a:endParaRPr lang="en-US" sz="3200" smtClean="0"/>
          </a:p>
        </p:txBody>
      </p:sp>
      <p:sp>
        <p:nvSpPr>
          <p:cNvPr id="30723" name="Rectangle 3"/>
          <p:cNvSpPr>
            <a:spLocks noGrp="1" noChangeArrowheads="1"/>
          </p:cNvSpPr>
          <p:nvPr>
            <p:ph type="body" idx="1"/>
          </p:nvPr>
        </p:nvSpPr>
        <p:spPr/>
        <p:txBody>
          <a:bodyPr/>
          <a:lstStyle/>
          <a:p>
            <a:pPr eaLnBrk="1" hangingPunct="1">
              <a:lnSpc>
                <a:spcPct val="90000"/>
              </a:lnSpc>
            </a:pPr>
            <a:r>
              <a:rPr lang="en-GB" sz="2400" smtClean="0"/>
              <a:t>Most topics in maths can be broken down into these three areas:</a:t>
            </a:r>
          </a:p>
          <a:p>
            <a:pPr eaLnBrk="1" hangingPunct="1">
              <a:lnSpc>
                <a:spcPct val="90000"/>
              </a:lnSpc>
            </a:pPr>
            <a:endParaRPr lang="en-GB" sz="2400" smtClean="0"/>
          </a:p>
          <a:p>
            <a:pPr lvl="1" eaLnBrk="1" hangingPunct="1">
              <a:lnSpc>
                <a:spcPct val="90000"/>
              </a:lnSpc>
            </a:pPr>
            <a:r>
              <a:rPr lang="en-GB" sz="2000" u="sng" smtClean="0"/>
              <a:t>Learning</a:t>
            </a:r>
            <a:r>
              <a:rPr lang="en-GB" sz="2000" smtClean="0"/>
              <a:t> – What do I need to know in order to make questions on this topic accessible?</a:t>
            </a:r>
          </a:p>
          <a:p>
            <a:pPr lvl="1" eaLnBrk="1" hangingPunct="1">
              <a:lnSpc>
                <a:spcPct val="90000"/>
              </a:lnSpc>
            </a:pPr>
            <a:endParaRPr lang="en-GB" sz="2000" smtClean="0"/>
          </a:p>
          <a:p>
            <a:pPr lvl="1" eaLnBrk="1" hangingPunct="1">
              <a:lnSpc>
                <a:spcPct val="90000"/>
              </a:lnSpc>
            </a:pPr>
            <a:r>
              <a:rPr lang="en-GB" sz="2000" u="sng" smtClean="0"/>
              <a:t>Applying</a:t>
            </a:r>
            <a:r>
              <a:rPr lang="en-GB" sz="2000" smtClean="0"/>
              <a:t> – Can I take my learning and apply it to answering straightforward questions on the topic?</a:t>
            </a:r>
          </a:p>
          <a:p>
            <a:pPr lvl="1" eaLnBrk="1" hangingPunct="1">
              <a:lnSpc>
                <a:spcPct val="90000"/>
              </a:lnSpc>
            </a:pPr>
            <a:endParaRPr lang="en-GB" sz="2000" smtClean="0"/>
          </a:p>
          <a:p>
            <a:pPr lvl="1" eaLnBrk="1" hangingPunct="1">
              <a:lnSpc>
                <a:spcPct val="90000"/>
              </a:lnSpc>
            </a:pPr>
            <a:r>
              <a:rPr lang="en-GB" sz="2000" u="sng" smtClean="0"/>
              <a:t>Understanding</a:t>
            </a:r>
            <a:r>
              <a:rPr lang="en-GB" sz="2000" smtClean="0"/>
              <a:t> – If a question disguises the topic, do I have the ability to recognise the topic and adopt an appropriate strategy to answer the question?</a:t>
            </a:r>
            <a:endParaRPr lang="en-GB" sz="2000" u="sng" smtClean="0"/>
          </a:p>
          <a:p>
            <a:pPr eaLnBrk="1" hangingPunct="1">
              <a:lnSpc>
                <a:spcPct val="90000"/>
              </a:lnSpc>
            </a:pPr>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 calcmode="lin" valueType="num">
                                      <p:cBhvr additive="base">
                                        <p:cTn id="19"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0723">
                                            <p:txEl>
                                              <p:pRg st="6" end="6"/>
                                            </p:txEl>
                                          </p:spTgt>
                                        </p:tgtEl>
                                        <p:attrNameLst>
                                          <p:attrName>style.visibility</p:attrName>
                                        </p:attrNameLst>
                                      </p:cBhvr>
                                      <p:to>
                                        <p:strVal val="visible"/>
                                      </p:to>
                                    </p:set>
                                    <p:anim calcmode="lin" valueType="num">
                                      <p:cBhvr additive="base">
                                        <p:cTn id="25" dur="500" fill="hold"/>
                                        <p:tgtEl>
                                          <p:spTgt spid="3072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3200" dirty="0" smtClean="0"/>
              <a:t>Learning, Applying &amp; Understanding</a:t>
            </a:r>
            <a:endParaRPr lang="en-US" sz="3200" dirty="0" smtClean="0"/>
          </a:p>
        </p:txBody>
      </p:sp>
      <mc:AlternateContent xmlns:mc="http://schemas.openxmlformats.org/markup-compatibility/2006" xmlns:a14="http://schemas.microsoft.com/office/drawing/2010/main">
        <mc:Choice Requires="a14">
          <p:sp>
            <p:nvSpPr>
              <p:cNvPr id="30723" name="Rectangle 3"/>
              <p:cNvSpPr>
                <a:spLocks noGrp="1" noChangeArrowheads="1"/>
              </p:cNvSpPr>
              <p:nvPr>
                <p:ph type="body" idx="1"/>
              </p:nvPr>
            </p:nvSpPr>
            <p:spPr>
              <a:xfrm>
                <a:off x="566738" y="1752600"/>
                <a:ext cx="8001000" cy="4628728"/>
              </a:xfrm>
            </p:spPr>
            <p:txBody>
              <a:bodyPr/>
              <a:lstStyle/>
              <a:p>
                <a:pPr eaLnBrk="1" hangingPunct="1">
                  <a:lnSpc>
                    <a:spcPct val="90000"/>
                  </a:lnSpc>
                  <a:defRPr/>
                </a:pPr>
                <a:r>
                  <a:rPr lang="en-US" sz="2000" dirty="0" smtClean="0"/>
                  <a:t>Some Learning has to take place</a:t>
                </a:r>
              </a:p>
              <a:p>
                <a:pPr lvl="1" eaLnBrk="1" hangingPunct="1">
                  <a:lnSpc>
                    <a:spcPct val="90000"/>
                  </a:lnSpc>
                  <a:defRPr/>
                </a:pPr>
                <a:r>
                  <a:rPr lang="en-US" sz="2000" dirty="0" smtClean="0"/>
                  <a:t>Formulas</a:t>
                </a:r>
              </a:p>
              <a:p>
                <a:pPr lvl="2" eaLnBrk="1" hangingPunct="1">
                  <a:lnSpc>
                    <a:spcPct val="90000"/>
                  </a:lnSpc>
                  <a:defRPr/>
                </a:pPr>
                <a14:m>
                  <m:oMath xmlns:m="http://schemas.openxmlformats.org/officeDocument/2006/math">
                    <m:r>
                      <a:rPr lang="en-GB" sz="1500" b="0" i="1" smtClean="0">
                        <a:latin typeface="Cambria Math"/>
                        <a:ea typeface="Cambria Math"/>
                      </a:rPr>
                      <m:t>𝑐</m:t>
                    </m:r>
                    <m:r>
                      <a:rPr lang="en-GB" sz="1500" b="0" i="1" smtClean="0">
                        <a:latin typeface="Cambria Math"/>
                        <a:ea typeface="Cambria Math"/>
                      </a:rPr>
                      <m:t>=</m:t>
                    </m:r>
                    <m:r>
                      <a:rPr lang="en-GB" sz="1500" b="0" i="1" smtClean="0">
                        <a:latin typeface="Cambria Math"/>
                        <a:ea typeface="Cambria Math"/>
                      </a:rPr>
                      <m:t>𝜋</m:t>
                    </m:r>
                    <m:r>
                      <a:rPr lang="en-GB" sz="1500" b="0" i="1" smtClean="0">
                        <a:latin typeface="Cambria Math"/>
                        <a:ea typeface="Cambria Math"/>
                      </a:rPr>
                      <m:t>𝑑</m:t>
                    </m:r>
                  </m:oMath>
                </a14:m>
                <a:endParaRPr lang="en-GB" sz="1500" dirty="0" smtClean="0">
                  <a:ea typeface="Cambria Math"/>
                </a:endParaRPr>
              </a:p>
              <a:p>
                <a:pPr lvl="2" eaLnBrk="1" hangingPunct="1">
                  <a:lnSpc>
                    <a:spcPct val="90000"/>
                  </a:lnSpc>
                  <a:defRPr/>
                </a:pPr>
                <a14:m>
                  <m:oMath xmlns:m="http://schemas.openxmlformats.org/officeDocument/2006/math">
                    <m:r>
                      <a:rPr lang="en-GB" sz="1500" b="0" i="1" smtClean="0">
                        <a:latin typeface="Cambria Math"/>
                      </a:rPr>
                      <m:t>𝑎</m:t>
                    </m:r>
                    <m:r>
                      <a:rPr lang="en-GB" sz="1500" b="0" i="1" smtClean="0">
                        <a:latin typeface="Cambria Math"/>
                      </a:rPr>
                      <m:t>=</m:t>
                    </m:r>
                    <m:r>
                      <a:rPr lang="en-GB" sz="1500" b="0" i="1" smtClean="0">
                        <a:latin typeface="Cambria Math"/>
                        <a:ea typeface="Cambria Math"/>
                      </a:rPr>
                      <m:t>𝜋</m:t>
                    </m:r>
                    <m:sSup>
                      <m:sSupPr>
                        <m:ctrlPr>
                          <a:rPr lang="en-GB" sz="1500" b="0" i="1" smtClean="0">
                            <a:latin typeface="Cambria Math" panose="02040503050406030204" pitchFamily="18" charset="0"/>
                            <a:ea typeface="Cambria Math"/>
                          </a:rPr>
                        </m:ctrlPr>
                      </m:sSupPr>
                      <m:e>
                        <m:r>
                          <a:rPr lang="en-GB" sz="1500" b="0" i="1" smtClean="0">
                            <a:latin typeface="Cambria Math"/>
                            <a:ea typeface="Cambria Math"/>
                          </a:rPr>
                          <m:t>𝑟</m:t>
                        </m:r>
                      </m:e>
                      <m:sup>
                        <m:r>
                          <a:rPr lang="en-GB" sz="1500" b="0" i="1" smtClean="0">
                            <a:latin typeface="Cambria Math"/>
                            <a:ea typeface="Cambria Math"/>
                          </a:rPr>
                          <m:t>2</m:t>
                        </m:r>
                      </m:sup>
                    </m:sSup>
                  </m:oMath>
                </a14:m>
                <a:endParaRPr lang="en-GB" sz="1500" b="0" dirty="0" smtClean="0">
                  <a:ea typeface="Cambria Math"/>
                </a:endParaRPr>
              </a:p>
              <a:p>
                <a:pPr lvl="2" eaLnBrk="1" hangingPunct="1">
                  <a:lnSpc>
                    <a:spcPct val="90000"/>
                  </a:lnSpc>
                  <a:defRPr/>
                </a:pPr>
                <a:r>
                  <a:rPr lang="en-US" sz="1500" dirty="0" smtClean="0"/>
                  <a:t>Pythagoras: longest side squared = sum of squares of shorter sides</a:t>
                </a:r>
              </a:p>
              <a:p>
                <a:pPr lvl="1" eaLnBrk="1" hangingPunct="1">
                  <a:lnSpc>
                    <a:spcPct val="90000"/>
                  </a:lnSpc>
                  <a:defRPr/>
                </a:pPr>
                <a:r>
                  <a:rPr lang="en-US" sz="2000" dirty="0" smtClean="0"/>
                  <a:t>Conversions</a:t>
                </a:r>
              </a:p>
              <a:p>
                <a:pPr lvl="2" eaLnBrk="1" hangingPunct="1">
                  <a:lnSpc>
                    <a:spcPct val="90000"/>
                  </a:lnSpc>
                  <a:defRPr/>
                </a:pPr>
                <a:r>
                  <a:rPr lang="en-US" sz="1500" dirty="0" smtClean="0"/>
                  <a:t>1kg ≈ 2.2 </a:t>
                </a:r>
                <a:r>
                  <a:rPr lang="en-US" sz="1500" dirty="0" err="1" smtClean="0"/>
                  <a:t>lbs</a:t>
                </a:r>
                <a:endParaRPr lang="en-US" sz="1500" dirty="0" smtClean="0"/>
              </a:p>
              <a:p>
                <a:pPr lvl="2" eaLnBrk="1" hangingPunct="1">
                  <a:lnSpc>
                    <a:spcPct val="90000"/>
                  </a:lnSpc>
                  <a:defRPr/>
                </a:pPr>
                <a:r>
                  <a:rPr lang="en-US" sz="1500" dirty="0" smtClean="0"/>
                  <a:t>1 </a:t>
                </a:r>
                <a:r>
                  <a:rPr lang="en-US" sz="1500" dirty="0" err="1" smtClean="0"/>
                  <a:t>litre</a:t>
                </a:r>
                <a:r>
                  <a:rPr lang="en-US" sz="1500" dirty="0" smtClean="0"/>
                  <a:t> ≈ 1.75 pints</a:t>
                </a:r>
              </a:p>
              <a:p>
                <a:pPr lvl="2" eaLnBrk="1" hangingPunct="1">
                  <a:lnSpc>
                    <a:spcPct val="90000"/>
                  </a:lnSpc>
                  <a:defRPr/>
                </a:pPr>
                <a:r>
                  <a:rPr lang="en-US" sz="1500" dirty="0" smtClean="0"/>
                  <a:t>5 miles ≈ 8 km</a:t>
                </a:r>
              </a:p>
              <a:p>
                <a:pPr lvl="2" eaLnBrk="1" hangingPunct="1">
                  <a:lnSpc>
                    <a:spcPct val="90000"/>
                  </a:lnSpc>
                  <a:defRPr/>
                </a:pPr>
                <a:r>
                  <a:rPr lang="en-US" sz="1500" dirty="0" smtClean="0"/>
                  <a:t>1000cm</a:t>
                </a:r>
                <a:r>
                  <a:rPr lang="en-US" sz="1500" baseline="30000" dirty="0" smtClean="0"/>
                  <a:t>3</a:t>
                </a:r>
                <a:r>
                  <a:rPr lang="en-US" sz="1500" dirty="0" smtClean="0"/>
                  <a:t> = 1 </a:t>
                </a:r>
                <a:r>
                  <a:rPr lang="en-US" sz="1500" dirty="0" err="1" smtClean="0"/>
                  <a:t>litre</a:t>
                </a:r>
                <a:endParaRPr lang="en-US" sz="1500" dirty="0" smtClean="0"/>
              </a:p>
              <a:p>
                <a:pPr lvl="2" eaLnBrk="1" hangingPunct="1">
                  <a:lnSpc>
                    <a:spcPct val="90000"/>
                  </a:lnSpc>
                  <a:defRPr/>
                </a:pPr>
                <a:r>
                  <a:rPr lang="en-US" sz="1500" dirty="0" smtClean="0"/>
                  <a:t>Also all commonly used metric to metric equivalents such as 10mm = 1 cm, etc.</a:t>
                </a:r>
              </a:p>
              <a:p>
                <a:pPr lvl="1" eaLnBrk="1" hangingPunct="1">
                  <a:lnSpc>
                    <a:spcPct val="90000"/>
                  </a:lnSpc>
                  <a:defRPr/>
                </a:pPr>
                <a:r>
                  <a:rPr lang="en-US" sz="1800" dirty="0" smtClean="0"/>
                  <a:t>Methods – how do you</a:t>
                </a:r>
              </a:p>
              <a:p>
                <a:pPr lvl="2" eaLnBrk="1" hangingPunct="1">
                  <a:lnSpc>
                    <a:spcPct val="90000"/>
                  </a:lnSpc>
                  <a:defRPr/>
                </a:pPr>
                <a:r>
                  <a:rPr lang="en-US" sz="1500" dirty="0" smtClean="0"/>
                  <a:t>Calculate mean, mode, median and range?</a:t>
                </a:r>
              </a:p>
              <a:p>
                <a:pPr lvl="2" eaLnBrk="1" hangingPunct="1">
                  <a:lnSpc>
                    <a:spcPct val="90000"/>
                  </a:lnSpc>
                  <a:defRPr/>
                </a:pPr>
                <a:r>
                  <a:rPr lang="en-US" sz="1500" dirty="0" smtClean="0"/>
                  <a:t>Measure a bearing?</a:t>
                </a:r>
              </a:p>
              <a:p>
                <a:pPr lvl="2" eaLnBrk="1" hangingPunct="1">
                  <a:lnSpc>
                    <a:spcPct val="90000"/>
                  </a:lnSpc>
                  <a:defRPr/>
                </a:pPr>
                <a:r>
                  <a:rPr lang="en-US" sz="1500" dirty="0" smtClean="0"/>
                  <a:t>Calculate the volume or surface area of a cuboid?</a:t>
                </a:r>
              </a:p>
              <a:p>
                <a:pPr lvl="2" eaLnBrk="1" hangingPunct="1">
                  <a:lnSpc>
                    <a:spcPct val="90000"/>
                  </a:lnSpc>
                  <a:defRPr/>
                </a:pPr>
                <a:endParaRPr lang="en-US" sz="1500" dirty="0" smtClean="0"/>
              </a:p>
              <a:p>
                <a:pPr lvl="2" eaLnBrk="1" hangingPunct="1">
                  <a:lnSpc>
                    <a:spcPct val="90000"/>
                  </a:lnSpc>
                  <a:defRPr/>
                </a:pPr>
                <a:endParaRPr lang="en-US" sz="1500" dirty="0" smtClean="0"/>
              </a:p>
              <a:p>
                <a:pPr lvl="2" eaLnBrk="1" hangingPunct="1">
                  <a:lnSpc>
                    <a:spcPct val="90000"/>
                  </a:lnSpc>
                  <a:defRPr/>
                </a:pPr>
                <a:endParaRPr lang="en-US" sz="1500" dirty="0" smtClean="0"/>
              </a:p>
            </p:txBody>
          </p:sp>
        </mc:Choice>
        <mc:Fallback xmlns="">
          <p:sp>
            <p:nvSpPr>
              <p:cNvPr id="30723" name="Rectangle 3"/>
              <p:cNvSpPr>
                <a:spLocks noGrp="1" noRot="1" noChangeAspect="1" noMove="1" noResize="1" noEditPoints="1" noAdjustHandles="1" noChangeArrowheads="1" noChangeShapeType="1" noTextEdit="1"/>
              </p:cNvSpPr>
              <p:nvPr>
                <p:ph type="body" idx="1"/>
              </p:nvPr>
            </p:nvSpPr>
            <p:spPr>
              <a:xfrm>
                <a:off x="566738" y="1752600"/>
                <a:ext cx="8001000" cy="4628728"/>
              </a:xfrm>
              <a:blipFill rotWithShape="1">
                <a:blip r:embed="rId3"/>
                <a:stretch>
                  <a:fillRect l="-686" t="-1318" r="-915"/>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4270519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 calcmode="lin" valueType="num">
                                      <p:cBhvr additive="base">
                                        <p:cTn id="15"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72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 calcmode="lin" valueType="num">
                                      <p:cBhvr additive="base">
                                        <p:cTn id="23"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2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 calcmode="lin" valueType="num">
                                      <p:cBhvr additive="base">
                                        <p:cTn id="27" dur="500" fill="hold"/>
                                        <p:tgtEl>
                                          <p:spTgt spid="3072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072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anim calcmode="lin" valueType="num">
                                      <p:cBhvr additive="base">
                                        <p:cTn id="31" dur="500" fill="hold"/>
                                        <p:tgtEl>
                                          <p:spTgt spid="3072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anim calcmode="lin" valueType="num">
                                      <p:cBhvr additive="base">
                                        <p:cTn id="35" dur="500" fill="hold"/>
                                        <p:tgtEl>
                                          <p:spTgt spid="3072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72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0723">
                                            <p:txEl>
                                              <p:pRg st="8" end="8"/>
                                            </p:txEl>
                                          </p:spTgt>
                                        </p:tgtEl>
                                        <p:attrNameLst>
                                          <p:attrName>style.visibility</p:attrName>
                                        </p:attrNameLst>
                                      </p:cBhvr>
                                      <p:to>
                                        <p:strVal val="visible"/>
                                      </p:to>
                                    </p:set>
                                    <p:anim calcmode="lin" valueType="num">
                                      <p:cBhvr additive="base">
                                        <p:cTn id="39" dur="500" fill="hold"/>
                                        <p:tgtEl>
                                          <p:spTgt spid="3072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072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0723">
                                            <p:txEl>
                                              <p:pRg st="9" end="9"/>
                                            </p:txEl>
                                          </p:spTgt>
                                        </p:tgtEl>
                                        <p:attrNameLst>
                                          <p:attrName>style.visibility</p:attrName>
                                        </p:attrNameLst>
                                      </p:cBhvr>
                                      <p:to>
                                        <p:strVal val="visible"/>
                                      </p:to>
                                    </p:set>
                                    <p:anim calcmode="lin" valueType="num">
                                      <p:cBhvr additive="base">
                                        <p:cTn id="43" dur="500" fill="hold"/>
                                        <p:tgtEl>
                                          <p:spTgt spid="3072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23">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0723">
                                            <p:txEl>
                                              <p:pRg st="10" end="10"/>
                                            </p:txEl>
                                          </p:spTgt>
                                        </p:tgtEl>
                                        <p:attrNameLst>
                                          <p:attrName>style.visibility</p:attrName>
                                        </p:attrNameLst>
                                      </p:cBhvr>
                                      <p:to>
                                        <p:strVal val="visible"/>
                                      </p:to>
                                    </p:set>
                                    <p:anim calcmode="lin" valueType="num">
                                      <p:cBhvr additive="base">
                                        <p:cTn id="47" dur="500" fill="hold"/>
                                        <p:tgtEl>
                                          <p:spTgt spid="30723">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0723">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0723">
                                            <p:txEl>
                                              <p:pRg st="11" end="11"/>
                                            </p:txEl>
                                          </p:spTgt>
                                        </p:tgtEl>
                                        <p:attrNameLst>
                                          <p:attrName>style.visibility</p:attrName>
                                        </p:attrNameLst>
                                      </p:cBhvr>
                                      <p:to>
                                        <p:strVal val="visible"/>
                                      </p:to>
                                    </p:set>
                                    <p:anim calcmode="lin" valueType="num">
                                      <p:cBhvr additive="base">
                                        <p:cTn id="51" dur="500" fill="hold"/>
                                        <p:tgtEl>
                                          <p:spTgt spid="30723">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0723">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0723">
                                            <p:txEl>
                                              <p:pRg st="12" end="12"/>
                                            </p:txEl>
                                          </p:spTgt>
                                        </p:tgtEl>
                                        <p:attrNameLst>
                                          <p:attrName>style.visibility</p:attrName>
                                        </p:attrNameLst>
                                      </p:cBhvr>
                                      <p:to>
                                        <p:strVal val="visible"/>
                                      </p:to>
                                    </p:set>
                                    <p:anim calcmode="lin" valueType="num">
                                      <p:cBhvr additive="base">
                                        <p:cTn id="55" dur="500" fill="hold"/>
                                        <p:tgtEl>
                                          <p:spTgt spid="30723">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723">
                                            <p:txEl>
                                              <p:pRg st="12" end="12"/>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0723">
                                            <p:txEl>
                                              <p:pRg st="13" end="13"/>
                                            </p:txEl>
                                          </p:spTgt>
                                        </p:tgtEl>
                                        <p:attrNameLst>
                                          <p:attrName>style.visibility</p:attrName>
                                        </p:attrNameLst>
                                      </p:cBhvr>
                                      <p:to>
                                        <p:strVal val="visible"/>
                                      </p:to>
                                    </p:set>
                                    <p:anim calcmode="lin" valueType="num">
                                      <p:cBhvr additive="base">
                                        <p:cTn id="59" dur="500" fill="hold"/>
                                        <p:tgtEl>
                                          <p:spTgt spid="30723">
                                            <p:txEl>
                                              <p:pRg st="13" end="1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0723">
                                            <p:txEl>
                                              <p:pRg st="13" end="13"/>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0723">
                                            <p:txEl>
                                              <p:pRg st="14" end="14"/>
                                            </p:txEl>
                                          </p:spTgt>
                                        </p:tgtEl>
                                        <p:attrNameLst>
                                          <p:attrName>style.visibility</p:attrName>
                                        </p:attrNameLst>
                                      </p:cBhvr>
                                      <p:to>
                                        <p:strVal val="visible"/>
                                      </p:to>
                                    </p:set>
                                    <p:anim calcmode="lin" valueType="num">
                                      <p:cBhvr additive="base">
                                        <p:cTn id="63" dur="500" fill="hold"/>
                                        <p:tgtEl>
                                          <p:spTgt spid="30723">
                                            <p:txEl>
                                              <p:pRg st="14" end="14"/>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072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3200" dirty="0" smtClean="0"/>
              <a:t>Learning, Applying &amp; Understanding</a:t>
            </a:r>
            <a:endParaRPr lang="en-US" sz="3200" dirty="0" smtClean="0"/>
          </a:p>
        </p:txBody>
      </p:sp>
      <p:sp>
        <p:nvSpPr>
          <p:cNvPr id="30723" name="Rectangle 3"/>
          <p:cNvSpPr>
            <a:spLocks noGrp="1" noChangeArrowheads="1"/>
          </p:cNvSpPr>
          <p:nvPr>
            <p:ph type="body" idx="1"/>
          </p:nvPr>
        </p:nvSpPr>
        <p:spPr>
          <a:xfrm>
            <a:off x="566738" y="1752600"/>
            <a:ext cx="8001000" cy="4413250"/>
          </a:xfrm>
        </p:spPr>
        <p:txBody>
          <a:bodyPr/>
          <a:lstStyle/>
          <a:p>
            <a:pPr eaLnBrk="1" hangingPunct="1">
              <a:lnSpc>
                <a:spcPct val="90000"/>
              </a:lnSpc>
              <a:defRPr/>
            </a:pPr>
            <a:r>
              <a:rPr lang="en-US" sz="2000" dirty="0" smtClean="0"/>
              <a:t>Some Learning has to take place</a:t>
            </a:r>
          </a:p>
          <a:p>
            <a:pPr lvl="1" eaLnBrk="1" hangingPunct="1">
              <a:lnSpc>
                <a:spcPct val="90000"/>
              </a:lnSpc>
              <a:defRPr/>
            </a:pPr>
            <a:r>
              <a:rPr lang="en-US" sz="2000" dirty="0" smtClean="0"/>
              <a:t>Geometric Terms – what do we mean by</a:t>
            </a:r>
          </a:p>
          <a:p>
            <a:pPr lvl="2" eaLnBrk="1" hangingPunct="1">
              <a:lnSpc>
                <a:spcPct val="90000"/>
              </a:lnSpc>
              <a:defRPr/>
            </a:pPr>
            <a:r>
              <a:rPr lang="en-GB" sz="1500" dirty="0" smtClean="0"/>
              <a:t>Parallel and perpendicular</a:t>
            </a:r>
            <a:endParaRPr lang="en-GB" sz="1500" dirty="0" smtClean="0">
              <a:ea typeface="Cambria Math"/>
            </a:endParaRPr>
          </a:p>
          <a:p>
            <a:pPr lvl="2" eaLnBrk="1" hangingPunct="1">
              <a:lnSpc>
                <a:spcPct val="90000"/>
              </a:lnSpc>
              <a:defRPr/>
            </a:pPr>
            <a:r>
              <a:rPr lang="en-US" sz="1500" dirty="0" smtClean="0"/>
              <a:t>Radius, diameter, circumference, tangent, chord</a:t>
            </a:r>
          </a:p>
          <a:p>
            <a:pPr marL="909637" lvl="2" indent="0" eaLnBrk="1" hangingPunct="1">
              <a:lnSpc>
                <a:spcPct val="90000"/>
              </a:lnSpc>
              <a:buFont typeface="Wingdings" pitchFamily="2" charset="2"/>
              <a:buNone/>
              <a:defRPr/>
            </a:pPr>
            <a:endParaRPr lang="en-US" sz="1500" dirty="0" smtClean="0"/>
          </a:p>
          <a:p>
            <a:pPr lvl="1" eaLnBrk="1" hangingPunct="1">
              <a:lnSpc>
                <a:spcPct val="90000"/>
              </a:lnSpc>
              <a:defRPr/>
            </a:pPr>
            <a:r>
              <a:rPr lang="en-US" sz="2000" dirty="0" smtClean="0"/>
              <a:t>Identifying shapes and objects – recognize and know the properties of</a:t>
            </a:r>
          </a:p>
          <a:p>
            <a:pPr lvl="2" eaLnBrk="1" hangingPunct="1">
              <a:lnSpc>
                <a:spcPct val="90000"/>
              </a:lnSpc>
              <a:defRPr/>
            </a:pPr>
            <a:r>
              <a:rPr lang="en-US" sz="1500" dirty="0" smtClean="0"/>
              <a:t>Square, rectangle, trapezium, rhombus, quadrilateral</a:t>
            </a:r>
          </a:p>
          <a:p>
            <a:pPr lvl="2" eaLnBrk="1" hangingPunct="1">
              <a:lnSpc>
                <a:spcPct val="90000"/>
              </a:lnSpc>
              <a:defRPr/>
            </a:pPr>
            <a:r>
              <a:rPr lang="en-US" sz="1500" dirty="0" smtClean="0"/>
              <a:t>Triangle, isosceles, equilateral, right angled</a:t>
            </a:r>
          </a:p>
          <a:p>
            <a:pPr lvl="2" eaLnBrk="1" hangingPunct="1">
              <a:lnSpc>
                <a:spcPct val="90000"/>
              </a:lnSpc>
              <a:defRPr/>
            </a:pPr>
            <a:r>
              <a:rPr lang="en-US" sz="1500" dirty="0" smtClean="0"/>
              <a:t>Polygons – pentagon, hexagon, </a:t>
            </a:r>
            <a:r>
              <a:rPr lang="en-US" sz="1500" dirty="0" err="1" smtClean="0"/>
              <a:t>etc</a:t>
            </a:r>
            <a:endParaRPr lang="en-US" sz="1500" dirty="0" smtClean="0"/>
          </a:p>
          <a:p>
            <a:pPr lvl="2" eaLnBrk="1" hangingPunct="1">
              <a:lnSpc>
                <a:spcPct val="90000"/>
              </a:lnSpc>
              <a:defRPr/>
            </a:pPr>
            <a:r>
              <a:rPr lang="en-US" sz="1500" dirty="0" smtClean="0"/>
              <a:t>Cuboid, prism, cylinder, tetrahedron, cone, sphere</a:t>
            </a:r>
          </a:p>
          <a:p>
            <a:pPr lvl="2" eaLnBrk="1" hangingPunct="1">
              <a:lnSpc>
                <a:spcPct val="90000"/>
              </a:lnSpc>
              <a:defRPr/>
            </a:pPr>
            <a:endParaRPr lang="en-US" sz="1500" dirty="0" smtClean="0"/>
          </a:p>
          <a:p>
            <a:pPr lvl="1" eaLnBrk="1" hangingPunct="1">
              <a:lnSpc>
                <a:spcPct val="90000"/>
              </a:lnSpc>
              <a:defRPr/>
            </a:pPr>
            <a:r>
              <a:rPr lang="en-US" sz="1800" dirty="0" smtClean="0"/>
              <a:t>Angle Properties of</a:t>
            </a:r>
          </a:p>
          <a:p>
            <a:pPr lvl="2" eaLnBrk="1" hangingPunct="1">
              <a:lnSpc>
                <a:spcPct val="90000"/>
              </a:lnSpc>
              <a:defRPr/>
            </a:pPr>
            <a:r>
              <a:rPr lang="en-US" sz="1500" dirty="0" smtClean="0"/>
              <a:t>Intersecting lines</a:t>
            </a:r>
          </a:p>
          <a:p>
            <a:pPr lvl="2" eaLnBrk="1" hangingPunct="1">
              <a:lnSpc>
                <a:spcPct val="90000"/>
              </a:lnSpc>
              <a:defRPr/>
            </a:pPr>
            <a:r>
              <a:rPr lang="en-US" sz="1500" dirty="0" smtClean="0"/>
              <a:t>Parallel lines</a:t>
            </a:r>
          </a:p>
          <a:p>
            <a:pPr lvl="2" eaLnBrk="1" hangingPunct="1">
              <a:lnSpc>
                <a:spcPct val="90000"/>
              </a:lnSpc>
              <a:defRPr/>
            </a:pPr>
            <a:r>
              <a:rPr lang="en-US" sz="1500" dirty="0" smtClean="0"/>
              <a:t>Triangles, quadrilaterals and regular polygons</a:t>
            </a:r>
          </a:p>
          <a:p>
            <a:pPr lvl="2" eaLnBrk="1" hangingPunct="1">
              <a:lnSpc>
                <a:spcPct val="90000"/>
              </a:lnSpc>
              <a:defRPr/>
            </a:pPr>
            <a:r>
              <a:rPr lang="en-US" sz="1500" dirty="0" smtClean="0"/>
              <a:t>Circles</a:t>
            </a:r>
          </a:p>
          <a:p>
            <a:pPr lvl="2" eaLnBrk="1" hangingPunct="1">
              <a:lnSpc>
                <a:spcPct val="90000"/>
              </a:lnSpc>
              <a:defRPr/>
            </a:pPr>
            <a:endParaRPr lang="en-US" sz="1500" dirty="0" smtClean="0"/>
          </a:p>
          <a:p>
            <a:pPr lvl="2" eaLnBrk="1" hangingPunct="1">
              <a:lnSpc>
                <a:spcPct val="90000"/>
              </a:lnSpc>
              <a:defRPr/>
            </a:pPr>
            <a:endParaRPr lang="en-US" sz="1500" dirty="0" smtClean="0"/>
          </a:p>
          <a:p>
            <a:pPr lvl="2" eaLnBrk="1" hangingPunct="1">
              <a:lnSpc>
                <a:spcPct val="90000"/>
              </a:lnSpc>
              <a:defRPr/>
            </a:pPr>
            <a:endParaRPr lang="en-US" sz="15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 calcmode="lin" valueType="num">
                                      <p:cBhvr additive="base">
                                        <p:cTn id="15"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72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anim calcmode="lin" valueType="num">
                                      <p:cBhvr additive="base">
                                        <p:cTn id="23" dur="500" fill="hold"/>
                                        <p:tgtEl>
                                          <p:spTgt spid="3072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2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0723">
                                            <p:txEl>
                                              <p:pRg st="6" end="6"/>
                                            </p:txEl>
                                          </p:spTgt>
                                        </p:tgtEl>
                                        <p:attrNameLst>
                                          <p:attrName>style.visibility</p:attrName>
                                        </p:attrNameLst>
                                      </p:cBhvr>
                                      <p:to>
                                        <p:strVal val="visible"/>
                                      </p:to>
                                    </p:set>
                                    <p:anim calcmode="lin" valueType="num">
                                      <p:cBhvr additive="base">
                                        <p:cTn id="27" dur="500" fill="hold"/>
                                        <p:tgtEl>
                                          <p:spTgt spid="3072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072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0723">
                                            <p:txEl>
                                              <p:pRg st="7" end="7"/>
                                            </p:txEl>
                                          </p:spTgt>
                                        </p:tgtEl>
                                        <p:attrNameLst>
                                          <p:attrName>style.visibility</p:attrName>
                                        </p:attrNameLst>
                                      </p:cBhvr>
                                      <p:to>
                                        <p:strVal val="visible"/>
                                      </p:to>
                                    </p:set>
                                    <p:anim calcmode="lin" valueType="num">
                                      <p:cBhvr additive="base">
                                        <p:cTn id="31" dur="500" fill="hold"/>
                                        <p:tgtEl>
                                          <p:spTgt spid="3072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0723">
                                            <p:txEl>
                                              <p:pRg st="8" end="8"/>
                                            </p:txEl>
                                          </p:spTgt>
                                        </p:tgtEl>
                                        <p:attrNameLst>
                                          <p:attrName>style.visibility</p:attrName>
                                        </p:attrNameLst>
                                      </p:cBhvr>
                                      <p:to>
                                        <p:strVal val="visible"/>
                                      </p:to>
                                    </p:set>
                                    <p:anim calcmode="lin" valueType="num">
                                      <p:cBhvr additive="base">
                                        <p:cTn id="35" dur="500" fill="hold"/>
                                        <p:tgtEl>
                                          <p:spTgt spid="3072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72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0723">
                                            <p:txEl>
                                              <p:pRg st="9" end="9"/>
                                            </p:txEl>
                                          </p:spTgt>
                                        </p:tgtEl>
                                        <p:attrNameLst>
                                          <p:attrName>style.visibility</p:attrName>
                                        </p:attrNameLst>
                                      </p:cBhvr>
                                      <p:to>
                                        <p:strVal val="visible"/>
                                      </p:to>
                                    </p:set>
                                    <p:anim calcmode="lin" valueType="num">
                                      <p:cBhvr additive="base">
                                        <p:cTn id="39" dur="500" fill="hold"/>
                                        <p:tgtEl>
                                          <p:spTgt spid="3072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072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0723">
                                            <p:txEl>
                                              <p:pRg st="11" end="11"/>
                                            </p:txEl>
                                          </p:spTgt>
                                        </p:tgtEl>
                                        <p:attrNameLst>
                                          <p:attrName>style.visibility</p:attrName>
                                        </p:attrNameLst>
                                      </p:cBhvr>
                                      <p:to>
                                        <p:strVal val="visible"/>
                                      </p:to>
                                    </p:set>
                                    <p:anim calcmode="lin" valueType="num">
                                      <p:cBhvr additive="base">
                                        <p:cTn id="43" dur="500" fill="hold"/>
                                        <p:tgtEl>
                                          <p:spTgt spid="30723">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23">
                                            <p:txEl>
                                              <p:pRg st="11" end="11"/>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0723">
                                            <p:txEl>
                                              <p:pRg st="12" end="12"/>
                                            </p:txEl>
                                          </p:spTgt>
                                        </p:tgtEl>
                                        <p:attrNameLst>
                                          <p:attrName>style.visibility</p:attrName>
                                        </p:attrNameLst>
                                      </p:cBhvr>
                                      <p:to>
                                        <p:strVal val="visible"/>
                                      </p:to>
                                    </p:set>
                                    <p:anim calcmode="lin" valueType="num">
                                      <p:cBhvr additive="base">
                                        <p:cTn id="47" dur="500" fill="hold"/>
                                        <p:tgtEl>
                                          <p:spTgt spid="30723">
                                            <p:txEl>
                                              <p:pRg st="12" end="1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0723">
                                            <p:txEl>
                                              <p:pRg st="12" end="12"/>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0723">
                                            <p:txEl>
                                              <p:pRg st="13" end="13"/>
                                            </p:txEl>
                                          </p:spTgt>
                                        </p:tgtEl>
                                        <p:attrNameLst>
                                          <p:attrName>style.visibility</p:attrName>
                                        </p:attrNameLst>
                                      </p:cBhvr>
                                      <p:to>
                                        <p:strVal val="visible"/>
                                      </p:to>
                                    </p:set>
                                    <p:anim calcmode="lin" valueType="num">
                                      <p:cBhvr additive="base">
                                        <p:cTn id="51" dur="500" fill="hold"/>
                                        <p:tgtEl>
                                          <p:spTgt spid="30723">
                                            <p:txEl>
                                              <p:pRg st="13" end="1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0723">
                                            <p:txEl>
                                              <p:pRg st="13" end="13"/>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0723">
                                            <p:txEl>
                                              <p:pRg st="14" end="14"/>
                                            </p:txEl>
                                          </p:spTgt>
                                        </p:tgtEl>
                                        <p:attrNameLst>
                                          <p:attrName>style.visibility</p:attrName>
                                        </p:attrNameLst>
                                      </p:cBhvr>
                                      <p:to>
                                        <p:strVal val="visible"/>
                                      </p:to>
                                    </p:set>
                                    <p:anim calcmode="lin" valueType="num">
                                      <p:cBhvr additive="base">
                                        <p:cTn id="55" dur="500" fill="hold"/>
                                        <p:tgtEl>
                                          <p:spTgt spid="30723">
                                            <p:txEl>
                                              <p:pRg st="14" end="1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723">
                                            <p:txEl>
                                              <p:pRg st="14" end="14"/>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0723">
                                            <p:txEl>
                                              <p:pRg st="15" end="15"/>
                                            </p:txEl>
                                          </p:spTgt>
                                        </p:tgtEl>
                                        <p:attrNameLst>
                                          <p:attrName>style.visibility</p:attrName>
                                        </p:attrNameLst>
                                      </p:cBhvr>
                                      <p:to>
                                        <p:strVal val="visible"/>
                                      </p:to>
                                    </p:set>
                                    <p:anim calcmode="lin" valueType="num">
                                      <p:cBhvr additive="base">
                                        <p:cTn id="59" dur="500" fill="hold"/>
                                        <p:tgtEl>
                                          <p:spTgt spid="30723">
                                            <p:txEl>
                                              <p:pRg st="15" end="15"/>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072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692696"/>
            <a:ext cx="7006951" cy="6019801"/>
          </a:xfrm>
          <a:prstGeom prst="rect">
            <a:avLst/>
          </a:prstGeom>
        </p:spPr>
      </p:pic>
      <p:sp>
        <p:nvSpPr>
          <p:cNvPr id="3" name="TextBox 2"/>
          <p:cNvSpPr txBox="1"/>
          <p:nvPr/>
        </p:nvSpPr>
        <p:spPr>
          <a:xfrm>
            <a:off x="899592" y="260648"/>
            <a:ext cx="4248472" cy="369332"/>
          </a:xfrm>
          <a:prstGeom prst="rect">
            <a:avLst/>
          </a:prstGeom>
          <a:noFill/>
        </p:spPr>
        <p:txBody>
          <a:bodyPr wrap="square" rtlCol="0">
            <a:spAutoFit/>
          </a:bodyPr>
          <a:lstStyle/>
          <a:p>
            <a:r>
              <a:rPr lang="en-GB" b="1" dirty="0" smtClean="0">
                <a:solidFill>
                  <a:srgbClr val="FF0000"/>
                </a:solidFill>
              </a:rPr>
              <a:t>Learning</a:t>
            </a:r>
            <a:endParaRPr lang="en-GB" b="1" dirty="0">
              <a:solidFill>
                <a:srgbClr val="FF0000"/>
              </a:solidFill>
            </a:endParaRPr>
          </a:p>
        </p:txBody>
      </p:sp>
    </p:spTree>
    <p:extLst>
      <p:ext uri="{BB962C8B-B14F-4D97-AF65-F5344CB8AC3E}">
        <p14:creationId xmlns:p14="http://schemas.microsoft.com/office/powerpoint/2010/main" val="3817131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99592" y="260648"/>
            <a:ext cx="4248472" cy="369332"/>
          </a:xfrm>
          <a:prstGeom prst="rect">
            <a:avLst/>
          </a:prstGeom>
          <a:noFill/>
        </p:spPr>
        <p:txBody>
          <a:bodyPr wrap="square" rtlCol="0">
            <a:spAutoFit/>
          </a:bodyPr>
          <a:lstStyle/>
          <a:p>
            <a:r>
              <a:rPr lang="en-GB" b="1" dirty="0" smtClean="0">
                <a:solidFill>
                  <a:srgbClr val="FF0000"/>
                </a:solidFill>
              </a:rPr>
              <a:t>Applying</a:t>
            </a:r>
            <a:endParaRPr lang="en-GB" b="1" dirty="0">
              <a:solidFill>
                <a:srgbClr val="FF0000"/>
              </a:solidFill>
            </a:endParaRPr>
          </a:p>
        </p:txBody>
      </p:sp>
      <p:pic>
        <p:nvPicPr>
          <p:cNvPr id="4" name="Picture 3"/>
          <p:cNvPicPr>
            <a:picLocks noChangeAspect="1"/>
          </p:cNvPicPr>
          <p:nvPr/>
        </p:nvPicPr>
        <p:blipFill>
          <a:blip r:embed="rId2"/>
          <a:stretch>
            <a:fillRect/>
          </a:stretch>
        </p:blipFill>
        <p:spPr>
          <a:xfrm>
            <a:off x="900340" y="1124744"/>
            <a:ext cx="6803851" cy="2146300"/>
          </a:xfrm>
          <a:prstGeom prst="rect">
            <a:avLst/>
          </a:prstGeom>
        </p:spPr>
      </p:pic>
      <p:sp>
        <p:nvSpPr>
          <p:cNvPr id="5" name="TextBox 4"/>
          <p:cNvSpPr txBox="1"/>
          <p:nvPr/>
        </p:nvSpPr>
        <p:spPr>
          <a:xfrm>
            <a:off x="1115616" y="3933056"/>
            <a:ext cx="6264696" cy="646331"/>
          </a:xfrm>
          <a:prstGeom prst="rect">
            <a:avLst/>
          </a:prstGeom>
          <a:noFill/>
        </p:spPr>
        <p:txBody>
          <a:bodyPr wrap="square" rtlCol="0">
            <a:spAutoFit/>
          </a:bodyPr>
          <a:lstStyle/>
          <a:p>
            <a:r>
              <a:rPr lang="en-GB" dirty="0" smtClean="0"/>
              <a:t>What if this question had asked for the </a:t>
            </a:r>
            <a:r>
              <a:rPr lang="en-GB" i="1" dirty="0" smtClean="0"/>
              <a:t>perimeter</a:t>
            </a:r>
            <a:r>
              <a:rPr lang="en-GB" dirty="0" smtClean="0"/>
              <a:t> of the semi-circle?</a:t>
            </a:r>
            <a:endParaRPr lang="en-GB" dirty="0"/>
          </a:p>
        </p:txBody>
      </p:sp>
    </p:spTree>
    <p:extLst>
      <p:ext uri="{BB962C8B-B14F-4D97-AF65-F5344CB8AC3E}">
        <p14:creationId xmlns:p14="http://schemas.microsoft.com/office/powerpoint/2010/main" val="7389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99592" y="260648"/>
            <a:ext cx="4248472" cy="369332"/>
          </a:xfrm>
          <a:prstGeom prst="rect">
            <a:avLst/>
          </a:prstGeom>
          <a:noFill/>
        </p:spPr>
        <p:txBody>
          <a:bodyPr wrap="square" rtlCol="0">
            <a:spAutoFit/>
          </a:bodyPr>
          <a:lstStyle/>
          <a:p>
            <a:r>
              <a:rPr lang="en-GB" b="1" dirty="0" smtClean="0">
                <a:solidFill>
                  <a:srgbClr val="FF0000"/>
                </a:solidFill>
              </a:rPr>
              <a:t>Understanding</a:t>
            </a:r>
            <a:endParaRPr lang="en-GB" b="1" dirty="0">
              <a:solidFill>
                <a:srgbClr val="FF0000"/>
              </a:solidFill>
            </a:endParaRPr>
          </a:p>
        </p:txBody>
      </p:sp>
      <p:pic>
        <p:nvPicPr>
          <p:cNvPr id="2" name="Picture 1"/>
          <p:cNvPicPr>
            <a:picLocks noChangeAspect="1"/>
          </p:cNvPicPr>
          <p:nvPr/>
        </p:nvPicPr>
        <p:blipFill>
          <a:blip r:embed="rId2"/>
          <a:stretch>
            <a:fillRect/>
          </a:stretch>
        </p:blipFill>
        <p:spPr>
          <a:xfrm>
            <a:off x="763874" y="1130300"/>
            <a:ext cx="7616251" cy="4597400"/>
          </a:xfrm>
          <a:prstGeom prst="rect">
            <a:avLst/>
          </a:prstGeom>
        </p:spPr>
      </p:pic>
    </p:spTree>
    <p:extLst>
      <p:ext uri="{BB962C8B-B14F-4D97-AF65-F5344CB8AC3E}">
        <p14:creationId xmlns:p14="http://schemas.microsoft.com/office/powerpoint/2010/main" val="158586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mtClean="0"/>
              <a:t>Session Objectives</a:t>
            </a:r>
            <a:endParaRPr lang="en-US" smtClean="0"/>
          </a:p>
        </p:txBody>
      </p:sp>
      <p:sp>
        <p:nvSpPr>
          <p:cNvPr id="7171" name="Rectangle 3"/>
          <p:cNvSpPr>
            <a:spLocks noGrp="1" noChangeArrowheads="1"/>
          </p:cNvSpPr>
          <p:nvPr>
            <p:ph type="body" idx="1"/>
          </p:nvPr>
        </p:nvSpPr>
        <p:spPr/>
        <p:txBody>
          <a:bodyPr/>
          <a:lstStyle/>
          <a:p>
            <a:pPr eaLnBrk="1" hangingPunct="1">
              <a:lnSpc>
                <a:spcPct val="80000"/>
              </a:lnSpc>
            </a:pPr>
            <a:r>
              <a:rPr lang="en-GB" sz="1800" dirty="0" smtClean="0"/>
              <a:t>Emphasise the importance of GCSE success in Maths.</a:t>
            </a:r>
          </a:p>
          <a:p>
            <a:pPr eaLnBrk="1" hangingPunct="1">
              <a:lnSpc>
                <a:spcPct val="80000"/>
              </a:lnSpc>
            </a:pPr>
            <a:endParaRPr lang="en-GB" sz="1800" dirty="0" smtClean="0"/>
          </a:p>
          <a:p>
            <a:pPr eaLnBrk="1" hangingPunct="1">
              <a:lnSpc>
                <a:spcPct val="80000"/>
              </a:lnSpc>
            </a:pPr>
            <a:r>
              <a:rPr lang="en-GB" sz="1800" dirty="0" smtClean="0"/>
              <a:t>Look at the structure of the GCSE Maths course and the marks required to achieve each grade.</a:t>
            </a:r>
          </a:p>
          <a:p>
            <a:pPr eaLnBrk="1" hangingPunct="1">
              <a:lnSpc>
                <a:spcPct val="80000"/>
              </a:lnSpc>
            </a:pPr>
            <a:endParaRPr lang="en-GB" sz="1800" dirty="0"/>
          </a:p>
          <a:p>
            <a:pPr eaLnBrk="1" hangingPunct="1">
              <a:lnSpc>
                <a:spcPct val="80000"/>
              </a:lnSpc>
            </a:pPr>
            <a:r>
              <a:rPr lang="en-GB" sz="1800" dirty="0" smtClean="0"/>
              <a:t>Organising your revision.</a:t>
            </a:r>
          </a:p>
          <a:p>
            <a:pPr eaLnBrk="1" hangingPunct="1">
              <a:lnSpc>
                <a:spcPct val="80000"/>
              </a:lnSpc>
            </a:pPr>
            <a:endParaRPr lang="en-GB" sz="1800" dirty="0" smtClean="0"/>
          </a:p>
          <a:p>
            <a:pPr eaLnBrk="1" hangingPunct="1">
              <a:lnSpc>
                <a:spcPct val="80000"/>
              </a:lnSpc>
            </a:pPr>
            <a:r>
              <a:rPr lang="en-GB" sz="1800" dirty="0" smtClean="0"/>
              <a:t>Learning, Applying &amp; Understanding.</a:t>
            </a:r>
          </a:p>
          <a:p>
            <a:pPr eaLnBrk="1" hangingPunct="1">
              <a:lnSpc>
                <a:spcPct val="80000"/>
              </a:lnSpc>
            </a:pPr>
            <a:endParaRPr lang="en-GB" sz="1800" dirty="0" smtClean="0"/>
          </a:p>
          <a:p>
            <a:pPr eaLnBrk="1" hangingPunct="1">
              <a:lnSpc>
                <a:spcPct val="80000"/>
              </a:lnSpc>
            </a:pPr>
            <a:r>
              <a:rPr lang="en-GB" sz="1800" dirty="0" smtClean="0"/>
              <a:t>Practising and Equipment</a:t>
            </a:r>
          </a:p>
          <a:p>
            <a:pPr eaLnBrk="1" hangingPunct="1">
              <a:lnSpc>
                <a:spcPct val="80000"/>
              </a:lnSpc>
            </a:pPr>
            <a:endParaRPr lang="en-GB" sz="1800" dirty="0"/>
          </a:p>
          <a:p>
            <a:pPr eaLnBrk="1" hangingPunct="1">
              <a:lnSpc>
                <a:spcPct val="80000"/>
              </a:lnSpc>
            </a:pPr>
            <a:r>
              <a:rPr lang="en-GB" sz="1800" dirty="0" smtClean="0"/>
              <a:t>Marking and improving</a:t>
            </a:r>
          </a:p>
          <a:p>
            <a:pPr eaLnBrk="1" hangingPunct="1">
              <a:lnSpc>
                <a:spcPct val="80000"/>
              </a:lnSpc>
            </a:pPr>
            <a:endParaRPr lang="en-GB" sz="1800" dirty="0" smtClean="0"/>
          </a:p>
          <a:p>
            <a:pPr eaLnBrk="1" hangingPunct="1">
              <a:lnSpc>
                <a:spcPct val="80000"/>
              </a:lnSpc>
            </a:pPr>
            <a:r>
              <a:rPr lang="en-GB" sz="1800" dirty="0" smtClean="0"/>
              <a:t>Key Dates 2018-19</a:t>
            </a:r>
            <a:endParaRPr lang="en-GB" sz="1800" dirty="0"/>
          </a:p>
          <a:p>
            <a:pPr eaLnBrk="1" hangingPunct="1">
              <a:lnSpc>
                <a:spcPct val="80000"/>
              </a:lnSpc>
            </a:pPr>
            <a:endParaRPr lang="en-GB" sz="1800" dirty="0" smtClean="0"/>
          </a:p>
          <a:p>
            <a:pPr eaLnBrk="1" hangingPunct="1">
              <a:lnSpc>
                <a:spcPct val="80000"/>
              </a:lnSpc>
            </a:pPr>
            <a:endParaRPr lang="en-GB" sz="1800" dirty="0" smtClean="0"/>
          </a:p>
          <a:p>
            <a:pPr eaLnBrk="1" hangingPunct="1">
              <a:lnSpc>
                <a:spcPct val="80000"/>
              </a:lnSpc>
            </a:pPr>
            <a:endParaRPr lang="en-US" sz="21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 calcmode="lin" valueType="num">
                                      <p:cBhvr additive="base">
                                        <p:cTn id="12"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 calcmode="lin" valueType="num">
                                      <p:cBhvr additive="base">
                                        <p:cTn id="17"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 calcmode="lin" valueType="num">
                                      <p:cBhvr additive="base">
                                        <p:cTn id="22"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 calcmode="lin" valueType="num">
                                      <p:cBhvr additive="base">
                                        <p:cTn id="27"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171">
                                            <p:txEl>
                                              <p:pRg st="8" end="8"/>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7171">
                                            <p:txEl>
                                              <p:pRg st="10" end="10"/>
                                            </p:txEl>
                                          </p:spTgt>
                                        </p:tgtEl>
                                        <p:attrNameLst>
                                          <p:attrName>style.visibility</p:attrName>
                                        </p:attrNameLst>
                                      </p:cBhvr>
                                      <p:to>
                                        <p:strVal val="visible"/>
                                      </p:to>
                                    </p:set>
                                    <p:anim calcmode="lin" valueType="num">
                                      <p:cBhvr additive="base">
                                        <p:cTn id="32" dur="500" fill="hold"/>
                                        <p:tgtEl>
                                          <p:spTgt spid="7171">
                                            <p:txEl>
                                              <p:pRg st="10" end="1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171">
                                            <p:txEl>
                                              <p:pRg st="10" end="1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7171">
                                            <p:txEl>
                                              <p:pRg st="12" end="12"/>
                                            </p:txEl>
                                          </p:spTgt>
                                        </p:tgtEl>
                                        <p:attrNameLst>
                                          <p:attrName>style.visibility</p:attrName>
                                        </p:attrNameLst>
                                      </p:cBhvr>
                                      <p:to>
                                        <p:strVal val="visible"/>
                                      </p:to>
                                    </p:set>
                                    <p:anim calcmode="lin" valueType="num">
                                      <p:cBhvr additive="base">
                                        <p:cTn id="37" dur="500" fill="hold"/>
                                        <p:tgtEl>
                                          <p:spTgt spid="7171">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99592" y="260648"/>
            <a:ext cx="4248472" cy="369332"/>
          </a:xfrm>
          <a:prstGeom prst="rect">
            <a:avLst/>
          </a:prstGeom>
          <a:noFill/>
        </p:spPr>
        <p:txBody>
          <a:bodyPr wrap="square" rtlCol="0">
            <a:spAutoFit/>
          </a:bodyPr>
          <a:lstStyle/>
          <a:p>
            <a:r>
              <a:rPr lang="en-GB" b="1" dirty="0" smtClean="0">
                <a:solidFill>
                  <a:srgbClr val="FF0000"/>
                </a:solidFill>
              </a:rPr>
              <a:t>GCSE Mathematics</a:t>
            </a:r>
            <a:endParaRPr lang="en-GB" b="1" dirty="0">
              <a:solidFill>
                <a:srgbClr val="FF0000"/>
              </a:solidFill>
            </a:endParaRPr>
          </a:p>
        </p:txBody>
      </p:sp>
      <p:pic>
        <p:nvPicPr>
          <p:cNvPr id="2" name="Picture 1"/>
          <p:cNvPicPr>
            <a:picLocks noChangeAspect="1"/>
          </p:cNvPicPr>
          <p:nvPr/>
        </p:nvPicPr>
        <p:blipFill>
          <a:blip r:embed="rId2"/>
          <a:stretch>
            <a:fillRect/>
          </a:stretch>
        </p:blipFill>
        <p:spPr>
          <a:xfrm>
            <a:off x="971600" y="908010"/>
            <a:ext cx="7405465" cy="5185286"/>
          </a:xfrm>
          <a:prstGeom prst="rect">
            <a:avLst/>
          </a:prstGeom>
        </p:spPr>
      </p:pic>
    </p:spTree>
    <p:extLst>
      <p:ext uri="{BB962C8B-B14F-4D97-AF65-F5344CB8AC3E}">
        <p14:creationId xmlns:p14="http://schemas.microsoft.com/office/powerpoint/2010/main" val="173257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99592" y="260648"/>
            <a:ext cx="4248472" cy="369332"/>
          </a:xfrm>
          <a:prstGeom prst="rect">
            <a:avLst/>
          </a:prstGeom>
          <a:noFill/>
        </p:spPr>
        <p:txBody>
          <a:bodyPr wrap="square" rtlCol="0">
            <a:spAutoFit/>
          </a:bodyPr>
          <a:lstStyle/>
          <a:p>
            <a:r>
              <a:rPr lang="en-GB" b="1" dirty="0" smtClean="0">
                <a:solidFill>
                  <a:srgbClr val="FF0000"/>
                </a:solidFill>
              </a:rPr>
              <a:t>GCSE Numeracy</a:t>
            </a:r>
            <a:endParaRPr lang="en-GB" b="1" dirty="0">
              <a:solidFill>
                <a:srgbClr val="FF0000"/>
              </a:solidFill>
            </a:endParaRPr>
          </a:p>
        </p:txBody>
      </p:sp>
      <p:pic>
        <p:nvPicPr>
          <p:cNvPr id="4" name="Picture 3"/>
          <p:cNvPicPr>
            <a:picLocks noChangeAspect="1"/>
          </p:cNvPicPr>
          <p:nvPr/>
        </p:nvPicPr>
        <p:blipFill>
          <a:blip r:embed="rId2"/>
          <a:stretch>
            <a:fillRect/>
          </a:stretch>
        </p:blipFill>
        <p:spPr>
          <a:xfrm>
            <a:off x="899592" y="764704"/>
            <a:ext cx="6408712" cy="5627818"/>
          </a:xfrm>
          <a:prstGeom prst="rect">
            <a:avLst/>
          </a:prstGeom>
        </p:spPr>
      </p:pic>
    </p:spTree>
    <p:extLst>
      <p:ext uri="{BB962C8B-B14F-4D97-AF65-F5344CB8AC3E}">
        <p14:creationId xmlns:p14="http://schemas.microsoft.com/office/powerpoint/2010/main" val="1098935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99592" y="260648"/>
            <a:ext cx="4248472" cy="369332"/>
          </a:xfrm>
          <a:prstGeom prst="rect">
            <a:avLst/>
          </a:prstGeom>
          <a:noFill/>
        </p:spPr>
        <p:txBody>
          <a:bodyPr wrap="square" rtlCol="0">
            <a:spAutoFit/>
          </a:bodyPr>
          <a:lstStyle/>
          <a:p>
            <a:r>
              <a:rPr lang="en-GB" b="1" dirty="0" smtClean="0">
                <a:solidFill>
                  <a:srgbClr val="FF0000"/>
                </a:solidFill>
              </a:rPr>
              <a:t>GCSE Mathematics</a:t>
            </a:r>
            <a:endParaRPr lang="en-GB" b="1" dirty="0">
              <a:solidFill>
                <a:srgbClr val="FF0000"/>
              </a:solidFill>
            </a:endParaRPr>
          </a:p>
        </p:txBody>
      </p:sp>
      <p:pic>
        <p:nvPicPr>
          <p:cNvPr id="4" name="Picture 3"/>
          <p:cNvPicPr>
            <a:picLocks noChangeAspect="1"/>
          </p:cNvPicPr>
          <p:nvPr/>
        </p:nvPicPr>
        <p:blipFill>
          <a:blip r:embed="rId2"/>
          <a:stretch>
            <a:fillRect/>
          </a:stretch>
        </p:blipFill>
        <p:spPr>
          <a:xfrm>
            <a:off x="683568" y="908720"/>
            <a:ext cx="8089970" cy="4680519"/>
          </a:xfrm>
          <a:prstGeom prst="rect">
            <a:avLst/>
          </a:prstGeom>
        </p:spPr>
      </p:pic>
    </p:spTree>
    <p:extLst>
      <p:ext uri="{BB962C8B-B14F-4D97-AF65-F5344CB8AC3E}">
        <p14:creationId xmlns:p14="http://schemas.microsoft.com/office/powerpoint/2010/main" val="3589067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99592" y="260648"/>
            <a:ext cx="4248472" cy="369332"/>
          </a:xfrm>
          <a:prstGeom prst="rect">
            <a:avLst/>
          </a:prstGeom>
          <a:noFill/>
        </p:spPr>
        <p:txBody>
          <a:bodyPr wrap="square" rtlCol="0">
            <a:spAutoFit/>
          </a:bodyPr>
          <a:lstStyle/>
          <a:p>
            <a:r>
              <a:rPr lang="en-GB" b="1" dirty="0" smtClean="0">
                <a:solidFill>
                  <a:srgbClr val="FF0000"/>
                </a:solidFill>
              </a:rPr>
              <a:t>GCSE Numeracy</a:t>
            </a:r>
            <a:endParaRPr lang="en-GB" b="1" dirty="0">
              <a:solidFill>
                <a:srgbClr val="FF0000"/>
              </a:solidFill>
            </a:endParaRPr>
          </a:p>
        </p:txBody>
      </p:sp>
      <p:pic>
        <p:nvPicPr>
          <p:cNvPr id="2" name="Picture 1"/>
          <p:cNvPicPr>
            <a:picLocks noChangeAspect="1"/>
          </p:cNvPicPr>
          <p:nvPr/>
        </p:nvPicPr>
        <p:blipFill>
          <a:blip r:embed="rId2"/>
          <a:stretch>
            <a:fillRect/>
          </a:stretch>
        </p:blipFill>
        <p:spPr>
          <a:xfrm>
            <a:off x="1356463" y="640669"/>
            <a:ext cx="5862469" cy="5884675"/>
          </a:xfrm>
          <a:prstGeom prst="rect">
            <a:avLst/>
          </a:prstGeom>
        </p:spPr>
      </p:pic>
    </p:spTree>
    <p:extLst>
      <p:ext uri="{BB962C8B-B14F-4D97-AF65-F5344CB8AC3E}">
        <p14:creationId xmlns:p14="http://schemas.microsoft.com/office/powerpoint/2010/main" val="10947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dirty="0" smtClean="0"/>
              <a:t>Practice makes perfect</a:t>
            </a:r>
          </a:p>
        </p:txBody>
      </p:sp>
      <p:sp>
        <p:nvSpPr>
          <p:cNvPr id="16387" name="Content Placeholder 2"/>
          <p:cNvSpPr>
            <a:spLocks noGrp="1"/>
          </p:cNvSpPr>
          <p:nvPr>
            <p:ph idx="1"/>
          </p:nvPr>
        </p:nvSpPr>
        <p:spPr>
          <a:xfrm>
            <a:off x="566738" y="1752600"/>
            <a:ext cx="8001000" cy="4628728"/>
          </a:xfrm>
        </p:spPr>
        <p:txBody>
          <a:bodyPr/>
          <a:lstStyle/>
          <a:p>
            <a:pPr eaLnBrk="1" hangingPunct="1"/>
            <a:r>
              <a:rPr lang="en-GB" sz="2000" dirty="0" smtClean="0"/>
              <a:t>Whether you are working through topic papers or mixed papers before answering a question always…</a:t>
            </a:r>
          </a:p>
          <a:p>
            <a:pPr eaLnBrk="1" hangingPunct="1"/>
            <a:endParaRPr lang="en-GB" sz="2800" dirty="0" smtClean="0"/>
          </a:p>
          <a:p>
            <a:pPr eaLnBrk="1" hangingPunct="1"/>
            <a:endParaRPr lang="en-GB" dirty="0"/>
          </a:p>
          <a:p>
            <a:pPr marL="0" indent="0" eaLnBrk="1" hangingPunct="1">
              <a:buNone/>
            </a:pPr>
            <a:endParaRPr lang="en-GB" dirty="0"/>
          </a:p>
        </p:txBody>
      </p:sp>
      <p:pic>
        <p:nvPicPr>
          <p:cNvPr id="2" name="Crouch, Touch, Pause, Engag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89175" y="2564904"/>
            <a:ext cx="4572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dirty="0" smtClean="0"/>
              <a:t>Practice makes perfect</a:t>
            </a:r>
          </a:p>
        </p:txBody>
      </p:sp>
      <p:sp>
        <p:nvSpPr>
          <p:cNvPr id="16387" name="Content Placeholder 2"/>
          <p:cNvSpPr>
            <a:spLocks noGrp="1"/>
          </p:cNvSpPr>
          <p:nvPr>
            <p:ph idx="1"/>
          </p:nvPr>
        </p:nvSpPr>
        <p:spPr>
          <a:xfrm>
            <a:off x="566738" y="1752600"/>
            <a:ext cx="8001000" cy="4628728"/>
          </a:xfrm>
        </p:spPr>
        <p:txBody>
          <a:bodyPr/>
          <a:lstStyle/>
          <a:p>
            <a:pPr eaLnBrk="1" hangingPunct="1"/>
            <a:r>
              <a:rPr lang="en-GB" sz="2000" dirty="0" smtClean="0"/>
              <a:t>Whether you are working through topic papers or mixed papers, before answering a question always…</a:t>
            </a:r>
          </a:p>
          <a:p>
            <a:pPr eaLnBrk="1" hangingPunct="1"/>
            <a:endParaRPr lang="en-GB" sz="2000" dirty="0" smtClean="0"/>
          </a:p>
          <a:p>
            <a:pPr lvl="1" eaLnBrk="1" hangingPunct="1"/>
            <a:r>
              <a:rPr lang="en-GB" sz="2000" dirty="0" smtClean="0"/>
              <a:t>Read</a:t>
            </a:r>
          </a:p>
          <a:p>
            <a:pPr lvl="1" eaLnBrk="1" hangingPunct="1"/>
            <a:endParaRPr lang="en-GB" sz="2000" dirty="0" smtClean="0"/>
          </a:p>
          <a:p>
            <a:pPr lvl="1" eaLnBrk="1" hangingPunct="1"/>
            <a:r>
              <a:rPr lang="en-GB" sz="2000" dirty="0" smtClean="0"/>
              <a:t>Think</a:t>
            </a:r>
          </a:p>
          <a:p>
            <a:pPr lvl="1" eaLnBrk="1" hangingPunct="1"/>
            <a:endParaRPr lang="en-GB" sz="2000" dirty="0" smtClean="0"/>
          </a:p>
          <a:p>
            <a:pPr lvl="1" eaLnBrk="1" hangingPunct="1"/>
            <a:r>
              <a:rPr lang="en-GB" sz="2000" dirty="0" smtClean="0"/>
              <a:t>Pause</a:t>
            </a:r>
          </a:p>
          <a:p>
            <a:pPr lvl="1" eaLnBrk="1" hangingPunct="1"/>
            <a:endParaRPr lang="en-GB" sz="2000" dirty="0" smtClean="0"/>
          </a:p>
          <a:p>
            <a:pPr lvl="1" eaLnBrk="1" hangingPunct="1"/>
            <a:r>
              <a:rPr lang="en-GB" sz="2000" dirty="0" smtClean="0"/>
              <a:t>Engage</a:t>
            </a:r>
          </a:p>
          <a:p>
            <a:pPr lvl="1" eaLnBrk="1" hangingPunct="1"/>
            <a:endParaRPr lang="en-GB" sz="2000" dirty="0" smtClean="0"/>
          </a:p>
          <a:p>
            <a:pPr eaLnBrk="1" hangingPunct="1"/>
            <a:r>
              <a:rPr lang="en-GB" sz="2000" dirty="0" smtClean="0"/>
              <a:t>Before moving on – does your answer look sensible?</a:t>
            </a:r>
          </a:p>
          <a:p>
            <a:pPr marL="33337" indent="0" eaLnBrk="1" hangingPunct="1">
              <a:buNone/>
            </a:pPr>
            <a:endParaRPr lang="en-GB" sz="2800" dirty="0" smtClean="0"/>
          </a:p>
          <a:p>
            <a:pPr eaLnBrk="1" hangingPunct="1"/>
            <a:endParaRPr lang="en-GB" dirty="0"/>
          </a:p>
          <a:p>
            <a:pPr marL="0" indent="0" eaLnBrk="1" hangingPunct="1">
              <a:buNone/>
            </a:pPr>
            <a:endParaRPr lang="en-GB" dirty="0"/>
          </a:p>
        </p:txBody>
      </p:sp>
    </p:spTree>
    <p:extLst>
      <p:ext uri="{BB962C8B-B14F-4D97-AF65-F5344CB8AC3E}">
        <p14:creationId xmlns:p14="http://schemas.microsoft.com/office/powerpoint/2010/main" val="25715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6387">
                                            <p:txEl>
                                              <p:pRg st="4" end="4"/>
                                            </p:txEl>
                                          </p:spTgt>
                                        </p:tgtEl>
                                        <p:attrNameLst>
                                          <p:attrName>style.visibility</p:attrName>
                                        </p:attrNameLst>
                                      </p:cBhvr>
                                      <p:to>
                                        <p:strVal val="visible"/>
                                      </p:to>
                                    </p:set>
                                    <p:anim calcmode="lin" valueType="num">
                                      <p:cBhvr additive="base">
                                        <p:cTn id="18"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anim calcmode="lin" valueType="num">
                                      <p:cBhvr additive="base">
                                        <p:cTn id="2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387">
                                            <p:txEl>
                                              <p:pRg st="8" end="8"/>
                                            </p:txEl>
                                          </p:spTgt>
                                        </p:tgtEl>
                                        <p:attrNameLst>
                                          <p:attrName>style.visibility</p:attrName>
                                        </p:attrNameLst>
                                      </p:cBhvr>
                                      <p:to>
                                        <p:strVal val="visible"/>
                                      </p:to>
                                    </p:set>
                                    <p:anim calcmode="lin" valueType="num">
                                      <p:cBhvr additive="base">
                                        <p:cTn id="28"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387">
                                            <p:txEl>
                                              <p:pRg st="10" end="10"/>
                                            </p:txEl>
                                          </p:spTgt>
                                        </p:tgtEl>
                                        <p:attrNameLst>
                                          <p:attrName>style.visibility</p:attrName>
                                        </p:attrNameLst>
                                      </p:cBhvr>
                                      <p:to>
                                        <p:strVal val="visible"/>
                                      </p:to>
                                    </p:set>
                                    <p:anim calcmode="lin" valueType="num">
                                      <p:cBhvr additive="base">
                                        <p:cTn id="34"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z="3200" dirty="0" smtClean="0"/>
              <a:t>You need to know how to use your kit</a:t>
            </a:r>
            <a:endParaRPr lang="en-GB" dirty="0" smtClean="0"/>
          </a:p>
        </p:txBody>
      </p:sp>
      <p:sp>
        <p:nvSpPr>
          <p:cNvPr id="16387" name="Content Placeholder 2"/>
          <p:cNvSpPr>
            <a:spLocks noGrp="1"/>
          </p:cNvSpPr>
          <p:nvPr>
            <p:ph idx="1"/>
          </p:nvPr>
        </p:nvSpPr>
        <p:spPr>
          <a:xfrm>
            <a:off x="566738" y="1752600"/>
            <a:ext cx="8001000" cy="4628728"/>
          </a:xfrm>
        </p:spPr>
        <p:txBody>
          <a:bodyPr/>
          <a:lstStyle/>
          <a:p>
            <a:pPr eaLnBrk="1" hangingPunct="1"/>
            <a:r>
              <a:rPr lang="en-GB" sz="2000" dirty="0" smtClean="0"/>
              <a:t>Scientific calculator</a:t>
            </a:r>
          </a:p>
          <a:p>
            <a:pPr eaLnBrk="1" hangingPunct="1"/>
            <a:endParaRPr lang="en-GB" sz="2000" dirty="0" smtClean="0"/>
          </a:p>
          <a:p>
            <a:pPr eaLnBrk="1" hangingPunct="1"/>
            <a:r>
              <a:rPr lang="en-GB" sz="2000" dirty="0" smtClean="0"/>
              <a:t>Ruler</a:t>
            </a:r>
          </a:p>
          <a:p>
            <a:pPr eaLnBrk="1" hangingPunct="1"/>
            <a:endParaRPr lang="en-GB" sz="2000" dirty="0" smtClean="0"/>
          </a:p>
          <a:p>
            <a:pPr eaLnBrk="1" hangingPunct="1"/>
            <a:r>
              <a:rPr lang="en-GB" sz="2000" dirty="0" smtClean="0"/>
              <a:t>Protractor</a:t>
            </a:r>
          </a:p>
          <a:p>
            <a:pPr eaLnBrk="1" hangingPunct="1"/>
            <a:endParaRPr lang="en-GB" sz="2000" dirty="0" smtClean="0"/>
          </a:p>
          <a:p>
            <a:pPr eaLnBrk="1" hangingPunct="1"/>
            <a:r>
              <a:rPr lang="en-GB" sz="2000" dirty="0" smtClean="0"/>
              <a:t>Compass</a:t>
            </a:r>
          </a:p>
          <a:p>
            <a:pPr eaLnBrk="1" hangingPunct="1"/>
            <a:endParaRPr lang="en-GB" sz="2000" dirty="0" smtClean="0"/>
          </a:p>
          <a:p>
            <a:pPr eaLnBrk="1" hangingPunct="1"/>
            <a:r>
              <a:rPr lang="en-GB" sz="2000" dirty="0" smtClean="0"/>
              <a:t>Pencil </a:t>
            </a:r>
            <a:r>
              <a:rPr lang="en-GB" sz="2000" i="1" dirty="0" smtClean="0">
                <a:solidFill>
                  <a:srgbClr val="FF0000"/>
                </a:solidFill>
              </a:rPr>
              <a:t>(use to draw all graphs and diagrams on exam paper in case you make a mistake)</a:t>
            </a:r>
          </a:p>
          <a:p>
            <a:pPr eaLnBrk="1" hangingPunct="1"/>
            <a:endParaRPr lang="en-GB" sz="2000" dirty="0" smtClean="0"/>
          </a:p>
          <a:p>
            <a:pPr eaLnBrk="1" hangingPunct="1"/>
            <a:r>
              <a:rPr lang="en-GB" sz="2000" dirty="0" smtClean="0"/>
              <a:t>Rubber</a:t>
            </a:r>
          </a:p>
          <a:p>
            <a:pPr eaLnBrk="1" hangingPunct="1"/>
            <a:endParaRPr lang="en-GB" dirty="0"/>
          </a:p>
          <a:p>
            <a:pPr marL="0" indent="0" eaLnBrk="1" hangingPunct="1">
              <a:buNone/>
            </a:pPr>
            <a:endParaRPr lang="en-GB" dirty="0"/>
          </a:p>
        </p:txBody>
      </p:sp>
    </p:spTree>
    <p:extLst>
      <p:ext uri="{BB962C8B-B14F-4D97-AF65-F5344CB8AC3E}">
        <p14:creationId xmlns:p14="http://schemas.microsoft.com/office/powerpoint/2010/main" val="25715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 calcmode="lin" valueType="num">
                                      <p:cBhvr additive="base">
                                        <p:cTn id="12"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 calcmode="lin" valueType="num">
                                      <p:cBhvr additive="base">
                                        <p:cTn id="1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 calcmode="lin" valueType="num">
                                      <p:cBhvr additive="base">
                                        <p:cTn id="22"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anim calcmode="lin" valueType="num">
                                      <p:cBhvr additive="base">
                                        <p:cTn id="27"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387">
                                            <p:txEl>
                                              <p:pRg st="10" end="10"/>
                                            </p:txEl>
                                          </p:spTgt>
                                        </p:tgtEl>
                                        <p:attrNameLst>
                                          <p:attrName>style.visibility</p:attrName>
                                        </p:attrNameLst>
                                      </p:cBhvr>
                                      <p:to>
                                        <p:strVal val="visible"/>
                                      </p:to>
                                    </p:set>
                                    <p:anim calcmode="lin" valueType="num">
                                      <p:cBhvr additive="base">
                                        <p:cTn id="32"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need to mark your work</a:t>
            </a:r>
            <a:endParaRPr lang="en-GB" dirty="0"/>
          </a:p>
        </p:txBody>
      </p:sp>
      <p:sp>
        <p:nvSpPr>
          <p:cNvPr id="3" name="Content Placeholder 2"/>
          <p:cNvSpPr>
            <a:spLocks noGrp="1"/>
          </p:cNvSpPr>
          <p:nvPr>
            <p:ph idx="1"/>
          </p:nvPr>
        </p:nvSpPr>
        <p:spPr/>
        <p:txBody>
          <a:bodyPr/>
          <a:lstStyle/>
          <a:p>
            <a:r>
              <a:rPr lang="en-GB" sz="2000" dirty="0" smtClean="0"/>
              <a:t>Topic papers and many of the past papers have Jones video solutions - should be straightforward to use.</a:t>
            </a:r>
          </a:p>
          <a:p>
            <a:endParaRPr lang="en-GB" sz="2000" dirty="0" smtClean="0"/>
          </a:p>
        </p:txBody>
      </p:sp>
    </p:spTree>
    <p:extLst>
      <p:ext uri="{BB962C8B-B14F-4D97-AF65-F5344CB8AC3E}">
        <p14:creationId xmlns:p14="http://schemas.microsoft.com/office/powerpoint/2010/main" val="29491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 from your mistakes</a:t>
            </a:r>
            <a:endParaRPr lang="en-GB" dirty="0"/>
          </a:p>
        </p:txBody>
      </p:sp>
      <p:sp>
        <p:nvSpPr>
          <p:cNvPr id="3" name="Content Placeholder 2"/>
          <p:cNvSpPr>
            <a:spLocks noGrp="1"/>
          </p:cNvSpPr>
          <p:nvPr>
            <p:ph idx="1"/>
          </p:nvPr>
        </p:nvSpPr>
        <p:spPr/>
        <p:txBody>
          <a:bodyPr/>
          <a:lstStyle/>
          <a:p>
            <a:r>
              <a:rPr lang="en-GB" sz="2000" dirty="0" smtClean="0"/>
              <a:t>Avoid the temptation to keep practising what you’re good at.</a:t>
            </a:r>
          </a:p>
          <a:p>
            <a:r>
              <a:rPr lang="en-GB" sz="2000" dirty="0" smtClean="0"/>
              <a:t>Go through the topic work and challenges you’ve done: </a:t>
            </a:r>
          </a:p>
          <a:p>
            <a:endParaRPr lang="en-GB" sz="2000" dirty="0" smtClean="0"/>
          </a:p>
          <a:p>
            <a:pPr lvl="1"/>
            <a:r>
              <a:rPr lang="en-GB" sz="2000" dirty="0" smtClean="0"/>
              <a:t>How far into a group of questions can you go before you get stuck/go wrong? </a:t>
            </a:r>
          </a:p>
          <a:p>
            <a:pPr marL="471487" lvl="1" indent="0">
              <a:buNone/>
            </a:pPr>
            <a:endParaRPr lang="en-GB" sz="2000" dirty="0" smtClean="0"/>
          </a:p>
          <a:p>
            <a:pPr lvl="1"/>
            <a:r>
              <a:rPr lang="en-GB" sz="2000" dirty="0" smtClean="0"/>
              <a:t>What’s the problem?</a:t>
            </a:r>
          </a:p>
          <a:p>
            <a:pPr lvl="1"/>
            <a:endParaRPr lang="en-GB" sz="2000" dirty="0" smtClean="0"/>
          </a:p>
          <a:p>
            <a:pPr lvl="1"/>
            <a:r>
              <a:rPr lang="en-GB" sz="2000" dirty="0" smtClean="0"/>
              <a:t>Can you fix it?</a:t>
            </a:r>
          </a:p>
          <a:p>
            <a:pPr lvl="1"/>
            <a:endParaRPr lang="en-GB" sz="2000" dirty="0" smtClean="0"/>
          </a:p>
          <a:p>
            <a:pPr lvl="1"/>
            <a:r>
              <a:rPr lang="en-GB" sz="2000" dirty="0" smtClean="0"/>
              <a:t>Is it worth it?</a:t>
            </a:r>
          </a:p>
          <a:p>
            <a:pPr lvl="1"/>
            <a:endParaRPr lang="en-GB" dirty="0"/>
          </a:p>
        </p:txBody>
      </p:sp>
    </p:spTree>
    <p:extLst>
      <p:ext uri="{BB962C8B-B14F-4D97-AF65-F5344CB8AC3E}">
        <p14:creationId xmlns:p14="http://schemas.microsoft.com/office/powerpoint/2010/main" val="21683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Dates:</a:t>
            </a:r>
            <a:endParaRPr lang="en-GB" dirty="0"/>
          </a:p>
        </p:txBody>
      </p:sp>
      <p:sp>
        <p:nvSpPr>
          <p:cNvPr id="3" name="Content Placeholder 2"/>
          <p:cNvSpPr>
            <a:spLocks noGrp="1"/>
          </p:cNvSpPr>
          <p:nvPr>
            <p:ph idx="1"/>
          </p:nvPr>
        </p:nvSpPr>
        <p:spPr/>
        <p:txBody>
          <a:bodyPr/>
          <a:lstStyle/>
          <a:p>
            <a:r>
              <a:rPr lang="en-GB" sz="2000" dirty="0" smtClean="0"/>
              <a:t> </a:t>
            </a:r>
          </a:p>
          <a:p>
            <a:pPr lvl="1"/>
            <a:r>
              <a:rPr lang="en-GB" sz="1600" dirty="0" smtClean="0"/>
              <a:t>14</a:t>
            </a:r>
            <a:r>
              <a:rPr lang="en-GB" sz="1600" baseline="30000" dirty="0" smtClean="0"/>
              <a:t>th</a:t>
            </a:r>
            <a:r>
              <a:rPr lang="en-GB" sz="1600" dirty="0" smtClean="0"/>
              <a:t> or 20</a:t>
            </a:r>
            <a:r>
              <a:rPr lang="en-GB" sz="1600" baseline="30000" dirty="0" smtClean="0"/>
              <a:t>th</a:t>
            </a:r>
            <a:r>
              <a:rPr lang="en-GB" sz="1600" dirty="0" smtClean="0"/>
              <a:t> November 	GCSE Numeracy Paper 1 (TRIAL)</a:t>
            </a:r>
          </a:p>
          <a:p>
            <a:pPr lvl="1"/>
            <a:r>
              <a:rPr lang="en-GB" sz="1600" dirty="0" smtClean="0"/>
              <a:t>28</a:t>
            </a:r>
            <a:r>
              <a:rPr lang="en-GB" sz="1600" baseline="30000" dirty="0" smtClean="0"/>
              <a:t>th </a:t>
            </a:r>
            <a:r>
              <a:rPr lang="en-GB" sz="1600" dirty="0" smtClean="0"/>
              <a:t>Nov or 4</a:t>
            </a:r>
            <a:r>
              <a:rPr lang="en-GB" sz="1600" baseline="30000" dirty="0" smtClean="0"/>
              <a:t>th</a:t>
            </a:r>
            <a:r>
              <a:rPr lang="en-GB" sz="1600" dirty="0" smtClean="0"/>
              <a:t> Dec 	GCSE Numeracy Paper 2 (TRIAL)</a:t>
            </a:r>
          </a:p>
          <a:p>
            <a:pPr lvl="1"/>
            <a:r>
              <a:rPr lang="en-GB" sz="1600" dirty="0" smtClean="0"/>
              <a:t>11</a:t>
            </a:r>
            <a:r>
              <a:rPr lang="en-GB" sz="1600" baseline="30000" dirty="0" smtClean="0"/>
              <a:t>th</a:t>
            </a:r>
            <a:r>
              <a:rPr lang="en-GB" sz="1600" dirty="0" smtClean="0"/>
              <a:t> February 2019 	Year Parents’ Evening</a:t>
            </a:r>
          </a:p>
          <a:p>
            <a:pPr lvl="1"/>
            <a:r>
              <a:rPr lang="en-GB" sz="1600" dirty="0" smtClean="0"/>
              <a:t>12</a:t>
            </a:r>
            <a:r>
              <a:rPr lang="en-GB" sz="1600" baseline="30000" dirty="0" smtClean="0"/>
              <a:t>th</a:t>
            </a:r>
            <a:r>
              <a:rPr lang="en-GB" sz="1600" dirty="0" smtClean="0"/>
              <a:t> February 2019 	GCSE Maths Paper 1(TRIAL)</a:t>
            </a:r>
          </a:p>
          <a:p>
            <a:pPr lvl="1"/>
            <a:r>
              <a:rPr lang="en-GB" sz="1600" dirty="0" smtClean="0"/>
              <a:t>5</a:t>
            </a:r>
            <a:r>
              <a:rPr lang="en-GB" sz="1600" baseline="30000" dirty="0" smtClean="0"/>
              <a:t>th</a:t>
            </a:r>
            <a:r>
              <a:rPr lang="en-GB" sz="1600" dirty="0" smtClean="0"/>
              <a:t> March 2019		GCSE Maths Paper 2(TRIAL)</a:t>
            </a:r>
          </a:p>
          <a:p>
            <a:pPr lvl="1"/>
            <a:r>
              <a:rPr lang="en-GB" sz="1600" b="1" dirty="0" smtClean="0">
                <a:solidFill>
                  <a:srgbClr val="FF0000"/>
                </a:solidFill>
              </a:rPr>
              <a:t>7</a:t>
            </a:r>
            <a:r>
              <a:rPr lang="en-GB" sz="1600" b="1" baseline="30000" dirty="0" smtClean="0">
                <a:solidFill>
                  <a:srgbClr val="FF0000"/>
                </a:solidFill>
              </a:rPr>
              <a:t>th</a:t>
            </a:r>
            <a:r>
              <a:rPr lang="en-GB" sz="1600" b="1" dirty="0" smtClean="0">
                <a:solidFill>
                  <a:srgbClr val="FF0000"/>
                </a:solidFill>
              </a:rPr>
              <a:t> May 2019		GCSE Numeracy Paper 1</a:t>
            </a:r>
          </a:p>
          <a:p>
            <a:pPr lvl="1"/>
            <a:r>
              <a:rPr lang="en-GB" sz="1600" b="1" dirty="0" smtClean="0">
                <a:solidFill>
                  <a:srgbClr val="FF0000"/>
                </a:solidFill>
              </a:rPr>
              <a:t>9</a:t>
            </a:r>
            <a:r>
              <a:rPr lang="en-GB" sz="1600" b="1" baseline="30000" dirty="0" smtClean="0">
                <a:solidFill>
                  <a:srgbClr val="FF0000"/>
                </a:solidFill>
              </a:rPr>
              <a:t>th</a:t>
            </a:r>
            <a:r>
              <a:rPr lang="en-GB" sz="1600" b="1" dirty="0" smtClean="0">
                <a:solidFill>
                  <a:srgbClr val="FF0000"/>
                </a:solidFill>
              </a:rPr>
              <a:t> May 2019		GCSE Numeracy Paper 2</a:t>
            </a:r>
          </a:p>
          <a:p>
            <a:pPr lvl="1"/>
            <a:r>
              <a:rPr lang="en-GB" sz="1600" b="1" dirty="0" smtClean="0">
                <a:solidFill>
                  <a:srgbClr val="FF0000"/>
                </a:solidFill>
              </a:rPr>
              <a:t>21</a:t>
            </a:r>
            <a:r>
              <a:rPr lang="en-GB" sz="1600" b="1" baseline="30000" dirty="0" smtClean="0">
                <a:solidFill>
                  <a:srgbClr val="FF0000"/>
                </a:solidFill>
              </a:rPr>
              <a:t>st</a:t>
            </a:r>
            <a:r>
              <a:rPr lang="en-GB" sz="1600" b="1" dirty="0" smtClean="0">
                <a:solidFill>
                  <a:srgbClr val="FF0000"/>
                </a:solidFill>
              </a:rPr>
              <a:t> May 2019		GCSE Maths Paper 1</a:t>
            </a:r>
          </a:p>
          <a:p>
            <a:pPr lvl="1"/>
            <a:r>
              <a:rPr lang="en-GB" sz="1600" b="1" dirty="0" smtClean="0">
                <a:solidFill>
                  <a:srgbClr val="FF0000"/>
                </a:solidFill>
              </a:rPr>
              <a:t>6</a:t>
            </a:r>
            <a:r>
              <a:rPr lang="en-GB" sz="1600" b="1" baseline="30000" dirty="0" smtClean="0">
                <a:solidFill>
                  <a:srgbClr val="FF0000"/>
                </a:solidFill>
              </a:rPr>
              <a:t>th</a:t>
            </a:r>
            <a:r>
              <a:rPr lang="en-GB" sz="1600" b="1" dirty="0" smtClean="0">
                <a:solidFill>
                  <a:srgbClr val="FF0000"/>
                </a:solidFill>
              </a:rPr>
              <a:t> June 2019		GCSE Maths Paper 2</a:t>
            </a:r>
            <a:endParaRPr lang="en-GB" sz="1600" b="1" dirty="0">
              <a:solidFill>
                <a:srgbClr val="FF0000"/>
              </a:solidFill>
            </a:endParaRPr>
          </a:p>
        </p:txBody>
      </p:sp>
    </p:spTree>
    <p:extLst>
      <p:ext uri="{BB962C8B-B14F-4D97-AF65-F5344CB8AC3E}">
        <p14:creationId xmlns:p14="http://schemas.microsoft.com/office/powerpoint/2010/main" val="386087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400" dirty="0"/>
              <a:t>Why is GCSE Maths so important?</a:t>
            </a:r>
            <a:endParaRPr lang="en-US" sz="3400" dirty="0" smtClean="0"/>
          </a:p>
        </p:txBody>
      </p:sp>
      <p:sp>
        <p:nvSpPr>
          <p:cNvPr id="7171" name="Rectangle 3"/>
          <p:cNvSpPr>
            <a:spLocks noGrp="1" noChangeArrowheads="1"/>
          </p:cNvSpPr>
          <p:nvPr>
            <p:ph type="body" idx="1"/>
          </p:nvPr>
        </p:nvSpPr>
        <p:spPr/>
        <p:txBody>
          <a:bodyPr/>
          <a:lstStyle/>
          <a:p>
            <a:pPr eaLnBrk="1" hangingPunct="1">
              <a:lnSpc>
                <a:spcPct val="80000"/>
              </a:lnSpc>
            </a:pPr>
            <a:endParaRPr lang="en-GB" sz="1800" dirty="0" smtClean="0"/>
          </a:p>
          <a:p>
            <a:pPr eaLnBrk="1" hangingPunct="1">
              <a:lnSpc>
                <a:spcPct val="80000"/>
              </a:lnSpc>
            </a:pPr>
            <a:r>
              <a:rPr lang="en-GB" sz="1800" dirty="0" smtClean="0"/>
              <a:t>Welsh Government key benchmark for 16 year olds – </a:t>
            </a:r>
          </a:p>
          <a:p>
            <a:pPr eaLnBrk="1" hangingPunct="1">
              <a:lnSpc>
                <a:spcPct val="80000"/>
              </a:lnSpc>
            </a:pPr>
            <a:endParaRPr lang="en-GB" sz="1800" dirty="0"/>
          </a:p>
          <a:p>
            <a:pPr lvl="1" eaLnBrk="1" hangingPunct="1">
              <a:lnSpc>
                <a:spcPct val="80000"/>
              </a:lnSpc>
            </a:pPr>
            <a:r>
              <a:rPr lang="en-GB" sz="1800" dirty="0" smtClean="0"/>
              <a:t>Level 2 Threshold including English and Maths.</a:t>
            </a:r>
          </a:p>
          <a:p>
            <a:pPr lvl="1" eaLnBrk="1" hangingPunct="1">
              <a:lnSpc>
                <a:spcPct val="80000"/>
              </a:lnSpc>
            </a:pPr>
            <a:endParaRPr lang="en-GB" sz="1800" dirty="0"/>
          </a:p>
          <a:p>
            <a:pPr lvl="1" eaLnBrk="1" hangingPunct="1">
              <a:lnSpc>
                <a:spcPct val="80000"/>
              </a:lnSpc>
            </a:pPr>
            <a:r>
              <a:rPr lang="en-GB" sz="1800" dirty="0" smtClean="0"/>
              <a:t>Welsh Baccalaureate</a:t>
            </a:r>
          </a:p>
          <a:p>
            <a:pPr eaLnBrk="1" hangingPunct="1">
              <a:lnSpc>
                <a:spcPct val="80000"/>
              </a:lnSpc>
            </a:pPr>
            <a:endParaRPr lang="en-GB" sz="2200" dirty="0"/>
          </a:p>
          <a:p>
            <a:pPr eaLnBrk="1" hangingPunct="1">
              <a:lnSpc>
                <a:spcPct val="80000"/>
              </a:lnSpc>
            </a:pPr>
            <a:r>
              <a:rPr lang="en-GB" sz="1800" dirty="0" smtClean="0"/>
              <a:t>Employers – expect young employees to be numerate and literate</a:t>
            </a:r>
          </a:p>
          <a:p>
            <a:pPr eaLnBrk="1" hangingPunct="1">
              <a:lnSpc>
                <a:spcPct val="80000"/>
              </a:lnSpc>
            </a:pPr>
            <a:endParaRPr lang="en-GB" sz="2200" dirty="0" smtClean="0"/>
          </a:p>
          <a:p>
            <a:pPr eaLnBrk="1" hangingPunct="1">
              <a:lnSpc>
                <a:spcPct val="80000"/>
              </a:lnSpc>
            </a:pPr>
            <a:r>
              <a:rPr lang="en-GB" sz="1800" dirty="0" smtClean="0"/>
              <a:t>Teacher Training &amp; Nursing Colleges now demand Grade B Maths and English</a:t>
            </a:r>
            <a:endParaRPr lang="en-GB" sz="1800" dirty="0"/>
          </a:p>
          <a:p>
            <a:pPr eaLnBrk="1" hangingPunct="1">
              <a:lnSpc>
                <a:spcPct val="80000"/>
              </a:lnSpc>
            </a:pPr>
            <a:endParaRPr lang="en-GB" sz="2200" dirty="0" smtClean="0"/>
          </a:p>
          <a:p>
            <a:pPr eaLnBrk="1" hangingPunct="1">
              <a:lnSpc>
                <a:spcPct val="80000"/>
              </a:lnSpc>
            </a:pPr>
            <a:endParaRPr lang="en-GB" sz="1800" dirty="0" smtClean="0"/>
          </a:p>
          <a:p>
            <a:pPr eaLnBrk="1" hangingPunct="1">
              <a:lnSpc>
                <a:spcPct val="80000"/>
              </a:lnSpc>
            </a:pPr>
            <a:endParaRPr lang="en-GB" sz="1800" dirty="0"/>
          </a:p>
          <a:p>
            <a:pPr eaLnBrk="1" hangingPunct="1">
              <a:lnSpc>
                <a:spcPct val="80000"/>
              </a:lnSpc>
            </a:pPr>
            <a:endParaRPr lang="en-GB" sz="1800" dirty="0" smtClean="0"/>
          </a:p>
          <a:p>
            <a:pPr eaLnBrk="1" hangingPunct="1">
              <a:lnSpc>
                <a:spcPct val="80000"/>
              </a:lnSpc>
            </a:pPr>
            <a:endParaRPr lang="en-GB" sz="1800" dirty="0" smtClean="0"/>
          </a:p>
          <a:p>
            <a:pPr eaLnBrk="1" hangingPunct="1">
              <a:lnSpc>
                <a:spcPct val="80000"/>
              </a:lnSpc>
            </a:pPr>
            <a:endParaRPr lang="en-US" sz="2100" dirty="0" smtClean="0"/>
          </a:p>
        </p:txBody>
      </p:sp>
    </p:spTree>
    <p:custDataLst>
      <p:tags r:id="rId1"/>
    </p:custDataLst>
    <p:extLst>
      <p:ext uri="{BB962C8B-B14F-4D97-AF65-F5344CB8AC3E}">
        <p14:creationId xmlns:p14="http://schemas.microsoft.com/office/powerpoint/2010/main" val="29338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anim calcmode="lin" valueType="num">
                                      <p:cBhvr additive="base">
                                        <p:cTn id="25"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171">
                                            <p:txEl>
                                              <p:pRg st="9" end="9"/>
                                            </p:txEl>
                                          </p:spTgt>
                                        </p:tgtEl>
                                        <p:attrNameLst>
                                          <p:attrName>style.visibility</p:attrName>
                                        </p:attrNameLst>
                                      </p:cBhvr>
                                      <p:to>
                                        <p:strVal val="visible"/>
                                      </p:to>
                                    </p:set>
                                    <p:anim calcmode="lin" valueType="num">
                                      <p:cBhvr additive="base">
                                        <p:cTn id="31" dur="500" fill="hold"/>
                                        <p:tgtEl>
                                          <p:spTgt spid="7171">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finally…</a:t>
            </a:r>
            <a:endParaRPr lang="en-GB" dirty="0"/>
          </a:p>
        </p:txBody>
      </p:sp>
      <p:sp>
        <p:nvSpPr>
          <p:cNvPr id="3" name="Content Placeholder 2"/>
          <p:cNvSpPr>
            <a:spLocks noGrp="1"/>
          </p:cNvSpPr>
          <p:nvPr>
            <p:ph idx="1"/>
          </p:nvPr>
        </p:nvSpPr>
        <p:spPr/>
        <p:txBody>
          <a:bodyPr/>
          <a:lstStyle/>
          <a:p>
            <a:r>
              <a:rPr lang="en-GB" sz="2000" dirty="0" smtClean="0"/>
              <a:t> Evaluation </a:t>
            </a:r>
          </a:p>
          <a:p>
            <a:pPr lvl="1"/>
            <a:r>
              <a:rPr lang="en-GB" sz="2400" dirty="0" smtClean="0">
                <a:hlinkClick r:id="rId2"/>
              </a:rPr>
              <a:t>www.tinyurl.com/YGSMathSeminar</a:t>
            </a:r>
            <a:endParaRPr lang="en-GB" sz="2400" dirty="0" smtClean="0"/>
          </a:p>
          <a:p>
            <a:pPr lvl="1"/>
            <a:endParaRPr lang="en-GB" sz="16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pPr marL="0" indent="0">
              <a:buNone/>
            </a:pPr>
            <a:endParaRPr lang="en-GB" sz="2000" dirty="0" smtClean="0"/>
          </a:p>
          <a:p>
            <a:r>
              <a:rPr lang="en-GB" sz="2000" dirty="0" smtClean="0">
                <a:hlinkClick r:id="rId3"/>
              </a:rPr>
              <a:t>jonesn590@hwbmail.net</a:t>
            </a:r>
            <a:endParaRPr lang="en-GB" sz="2000" dirty="0" smtClean="0"/>
          </a:p>
          <a:p>
            <a:endParaRPr lang="en-GB" sz="2000" dirty="0" smtClean="0"/>
          </a:p>
          <a:p>
            <a:pPr marL="0" indent="0">
              <a:buNone/>
            </a:pPr>
            <a:endParaRPr lang="en-GB" dirty="0"/>
          </a:p>
        </p:txBody>
      </p:sp>
      <p:pic>
        <p:nvPicPr>
          <p:cNvPr id="4" name="Picture 3"/>
          <p:cNvPicPr>
            <a:picLocks noChangeAspect="1"/>
          </p:cNvPicPr>
          <p:nvPr/>
        </p:nvPicPr>
        <p:blipFill>
          <a:blip r:embed="rId4"/>
          <a:stretch>
            <a:fillRect/>
          </a:stretch>
        </p:blipFill>
        <p:spPr>
          <a:xfrm>
            <a:off x="3203848" y="2780928"/>
            <a:ext cx="2575913" cy="2575913"/>
          </a:xfrm>
          <a:prstGeom prst="rect">
            <a:avLst/>
          </a:prstGeom>
        </p:spPr>
      </p:pic>
    </p:spTree>
    <p:extLst>
      <p:ext uri="{BB962C8B-B14F-4D97-AF65-F5344CB8AC3E}">
        <p14:creationId xmlns:p14="http://schemas.microsoft.com/office/powerpoint/2010/main" val="357498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 calcmode="lin" valueType="num">
                                      <p:cBhvr additive="base">
                                        <p:cTn id="1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z="3400" dirty="0" smtClean="0"/>
              <a:t>Why is GCSE Maths so important?</a:t>
            </a:r>
            <a:endParaRPr lang="en-US" sz="3400" dirty="0" smtClean="0"/>
          </a:p>
        </p:txBody>
      </p:sp>
      <p:sp>
        <p:nvSpPr>
          <p:cNvPr id="5123" name="Text Box 3"/>
          <p:cNvSpPr txBox="1">
            <a:spLocks noChangeArrowheads="1"/>
          </p:cNvSpPr>
          <p:nvPr/>
        </p:nvSpPr>
        <p:spPr bwMode="auto">
          <a:xfrm>
            <a:off x="611188" y="1773238"/>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endParaRPr lang="en-US"/>
          </a:p>
        </p:txBody>
      </p:sp>
      <p:sp>
        <p:nvSpPr>
          <p:cNvPr id="10244" name="Rectangle 4"/>
          <p:cNvSpPr>
            <a:spLocks noChangeArrowheads="1"/>
          </p:cNvSpPr>
          <p:nvPr/>
        </p:nvSpPr>
        <p:spPr bwMode="auto">
          <a:xfrm>
            <a:off x="684213" y="1773238"/>
            <a:ext cx="7704137"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Nationally recognised quality standard:</a:t>
            </a:r>
          </a:p>
          <a:p>
            <a:endParaRPr lang="en-GB"/>
          </a:p>
          <a:p>
            <a:r>
              <a:rPr lang="en-US" b="1"/>
              <a:t>Grade C</a:t>
            </a:r>
          </a:p>
          <a:p>
            <a:endParaRPr lang="en-US" b="1"/>
          </a:p>
          <a:p>
            <a:r>
              <a:rPr lang="en-US"/>
              <a:t>Starting from problems or contexts that have been presented to them, candidates refine or extend the mathematics used to generate fuller solutions. They give a reason for their choice</a:t>
            </a:r>
          </a:p>
          <a:p>
            <a:r>
              <a:rPr lang="en-US"/>
              <a:t>of mathematical presentation, explaining features they have selected. Candidates justify their generalisations, arguments or solutions, showing some insight into the mathematical structure</a:t>
            </a:r>
          </a:p>
          <a:p>
            <a:r>
              <a:rPr lang="en-US"/>
              <a:t>of the problem. They appreciate the difference between mathematical explanation and experimental evidence.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3400" smtClean="0"/>
              <a:t>Why is GCSE Maths so important?</a:t>
            </a:r>
            <a:endParaRPr lang="en-US" sz="3400" smtClean="0"/>
          </a:p>
        </p:txBody>
      </p:sp>
      <p:sp>
        <p:nvSpPr>
          <p:cNvPr id="6147" name="Text Box 3"/>
          <p:cNvSpPr txBox="1">
            <a:spLocks noChangeArrowheads="1"/>
          </p:cNvSpPr>
          <p:nvPr/>
        </p:nvSpPr>
        <p:spPr bwMode="auto">
          <a:xfrm>
            <a:off x="611188" y="1773238"/>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endParaRPr lang="en-US"/>
          </a:p>
        </p:txBody>
      </p:sp>
      <p:sp>
        <p:nvSpPr>
          <p:cNvPr id="6148" name="Rectangle 4"/>
          <p:cNvSpPr>
            <a:spLocks noChangeArrowheads="1"/>
          </p:cNvSpPr>
          <p:nvPr/>
        </p:nvSpPr>
        <p:spPr bwMode="auto">
          <a:xfrm>
            <a:off x="684213" y="1773238"/>
            <a:ext cx="7704137" cy="433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Nationally recognised quality standard:</a:t>
            </a:r>
          </a:p>
          <a:p>
            <a:r>
              <a:rPr lang="en-US" b="1"/>
              <a:t>Grade C</a:t>
            </a:r>
          </a:p>
          <a:p>
            <a:r>
              <a:rPr lang="en-US" sz="1600"/>
              <a:t>In making estimates candidates use appropriate techniques and multiply and divide mentally.They solve numerical problems involving multiplication and division with numbers of any</a:t>
            </a:r>
          </a:p>
          <a:p>
            <a:r>
              <a:rPr lang="en-US" sz="1600"/>
              <a:t>size using a calculator efficiently and appropriately. They understand the effects of multiplying and dividing by numbers between 0 and 1. They use ratios in appropriate situations. They understand and use proportional changes. Candidates find and describe in symbols the next term or the </a:t>
            </a:r>
            <a:r>
              <a:rPr lang="en-US" sz="1600" i="1"/>
              <a:t>n</a:t>
            </a:r>
            <a:r>
              <a:rPr lang="en-US" sz="1600"/>
              <a:t>th term of a sequence, where the rule is linear. Candidates calculate one quantity as a percentage of another. They multiply two expressions of the form (</a:t>
            </a:r>
            <a:r>
              <a:rPr lang="en-US" sz="1600" i="1"/>
              <a:t>x </a:t>
            </a:r>
            <a:r>
              <a:rPr lang="en-US" sz="1600"/>
              <a:t>+ </a:t>
            </a:r>
            <a:r>
              <a:rPr lang="en-US" sz="1600" i="1"/>
              <a:t>n</a:t>
            </a:r>
            <a:r>
              <a:rPr lang="en-US" sz="1600"/>
              <a:t>); they simplify the corresponding quadratic expressions. They solve simple polynomial equations by trial and improvement and represent inequalities using a number line. They formulate and solve linear equations with whole number coefficients. They manipulate simple algebraic formulae, equations and expressions. Candidates draw and use graphs of quadratic</a:t>
            </a:r>
            <a:r>
              <a:rPr lang="en-US"/>
              <a:t> </a:t>
            </a:r>
            <a:r>
              <a:rPr lang="en-US" sz="1600"/>
              <a:t>functions</a:t>
            </a:r>
            <a:r>
              <a:rPr lang="en-US"/>
              <a:t>.</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z="3400" smtClean="0"/>
              <a:t>Why is GCSE Maths so important?</a:t>
            </a:r>
            <a:endParaRPr lang="en-US" sz="3400" smtClean="0"/>
          </a:p>
        </p:txBody>
      </p:sp>
      <p:sp>
        <p:nvSpPr>
          <p:cNvPr id="7171" name="Text Box 3"/>
          <p:cNvSpPr txBox="1">
            <a:spLocks noChangeArrowheads="1"/>
          </p:cNvSpPr>
          <p:nvPr/>
        </p:nvSpPr>
        <p:spPr bwMode="auto">
          <a:xfrm>
            <a:off x="611188" y="1773238"/>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endParaRPr lang="en-US"/>
          </a:p>
        </p:txBody>
      </p:sp>
      <p:sp>
        <p:nvSpPr>
          <p:cNvPr id="7172" name="Rectangle 4"/>
          <p:cNvSpPr>
            <a:spLocks noChangeArrowheads="1"/>
          </p:cNvSpPr>
          <p:nvPr/>
        </p:nvSpPr>
        <p:spPr bwMode="auto">
          <a:xfrm>
            <a:off x="684213" y="1773238"/>
            <a:ext cx="7704137"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Nationally recognised quality standard:</a:t>
            </a:r>
          </a:p>
          <a:p>
            <a:r>
              <a:rPr lang="en-US" b="1"/>
              <a:t>Grade C</a:t>
            </a:r>
          </a:p>
          <a:p>
            <a:r>
              <a:rPr lang="en-US"/>
              <a:t>Candidates solve problems using angle and symmetry properties of polygons and properties of intersecting and parallel lines. They understand and apply Pythagoras' theorem when solving problems in two-dimensions. Candidates solve problems involving areas and circumferences of circles. They calculate lengths, areas and volumes in plane shapes and right</a:t>
            </a:r>
          </a:p>
          <a:p>
            <a:r>
              <a:rPr lang="en-US"/>
              <a:t>prisms. Candidates enlarge shapes by a positive whole number or fractional scale factor. They appreciate the imprecision of measurement and recognise that a measurement given to the</a:t>
            </a:r>
          </a:p>
          <a:p>
            <a:r>
              <a:rPr lang="en-US"/>
              <a:t>nearest whole number may be inaccurate by up to one half in either direction. They understand and use compound measures such as speed. Candidates use mathematical instruments to carry out accurate constructions of loci</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z="3400" smtClean="0"/>
              <a:t>Why is GCSE Maths so important?</a:t>
            </a:r>
            <a:endParaRPr lang="en-US" sz="3400" smtClean="0"/>
          </a:p>
        </p:txBody>
      </p:sp>
      <p:sp>
        <p:nvSpPr>
          <p:cNvPr id="8195" name="Text Box 3"/>
          <p:cNvSpPr txBox="1">
            <a:spLocks noChangeArrowheads="1"/>
          </p:cNvSpPr>
          <p:nvPr/>
        </p:nvSpPr>
        <p:spPr bwMode="auto">
          <a:xfrm>
            <a:off x="611188" y="1773238"/>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endParaRPr lang="en-US"/>
          </a:p>
        </p:txBody>
      </p:sp>
      <p:sp>
        <p:nvSpPr>
          <p:cNvPr id="8196" name="Rectangle 4"/>
          <p:cNvSpPr>
            <a:spLocks noChangeArrowheads="1"/>
          </p:cNvSpPr>
          <p:nvPr/>
        </p:nvSpPr>
        <p:spPr bwMode="auto">
          <a:xfrm>
            <a:off x="684213" y="1773238"/>
            <a:ext cx="7704137"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Nationally recognised quality standard:</a:t>
            </a:r>
          </a:p>
          <a:p>
            <a:r>
              <a:rPr lang="en-US" b="1"/>
              <a:t>Grade C</a:t>
            </a:r>
          </a:p>
          <a:p>
            <a:endParaRPr lang="en-US" b="1"/>
          </a:p>
          <a:p>
            <a:r>
              <a:rPr lang="en-US"/>
              <a:t>Candidates construct and interpret frequency diagrams with grouped data. They specify hypotheses and test them. They determine the modal class and estimate the mean, median and</a:t>
            </a:r>
          </a:p>
          <a:p>
            <a:r>
              <a:rPr lang="en-US"/>
              <a:t>range of a set of grouped data, selecting the statistic most appropriate to their line of enquiry. They use measures of average and range with associated frequency polygons, as appropriate, to compare distributions and make inferences. Candidates understand relative frequency as an estimate of probability and use this to compare outcomes of experiments.</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is heavy on content..</a:t>
            </a:r>
            <a:endParaRPr lang="en-GB" dirty="0"/>
          </a:p>
        </p:txBody>
      </p:sp>
      <p:pic>
        <p:nvPicPr>
          <p:cNvPr id="6" name="Content Placeholder 5"/>
          <p:cNvPicPr>
            <a:picLocks noGrp="1" noChangeAspect="1"/>
          </p:cNvPicPr>
          <p:nvPr>
            <p:ph idx="1"/>
          </p:nvPr>
        </p:nvPicPr>
        <p:blipFill>
          <a:blip r:embed="rId2"/>
          <a:stretch>
            <a:fillRect/>
          </a:stretch>
        </p:blipFill>
        <p:spPr>
          <a:xfrm>
            <a:off x="866763" y="1700808"/>
            <a:ext cx="7416824" cy="4796743"/>
          </a:xfrm>
          <a:prstGeom prst="rect">
            <a:avLst/>
          </a:prstGeom>
          <a:solidFill>
            <a:schemeClr val="bg1"/>
          </a:solidFill>
        </p:spPr>
      </p:pic>
    </p:spTree>
    <p:extLst>
      <p:ext uri="{BB962C8B-B14F-4D97-AF65-F5344CB8AC3E}">
        <p14:creationId xmlns:p14="http://schemas.microsoft.com/office/powerpoint/2010/main" val="393381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200" dirty="0" smtClean="0"/>
              <a:t>WJEC GCSE Mathematics &amp; Numeracy</a:t>
            </a:r>
            <a:endParaRPr lang="en-US" sz="3200" dirty="0" smtClean="0"/>
          </a:p>
        </p:txBody>
      </p:sp>
      <p:sp>
        <p:nvSpPr>
          <p:cNvPr id="14339" name="Rectangle 3"/>
          <p:cNvSpPr>
            <a:spLocks noGrp="1" noChangeArrowheads="1"/>
          </p:cNvSpPr>
          <p:nvPr>
            <p:ph type="body" idx="1"/>
          </p:nvPr>
        </p:nvSpPr>
        <p:spPr/>
        <p:txBody>
          <a:bodyPr/>
          <a:lstStyle/>
          <a:p>
            <a:pPr eaLnBrk="1" hangingPunct="1"/>
            <a:r>
              <a:rPr lang="en-GB" sz="1800" dirty="0" smtClean="0"/>
              <a:t>Two distinct qualifications with significant overlap in content</a:t>
            </a:r>
          </a:p>
          <a:p>
            <a:pPr marL="0" indent="0" eaLnBrk="1" hangingPunct="1">
              <a:buNone/>
            </a:pPr>
            <a:endParaRPr lang="en-GB" sz="1800" dirty="0"/>
          </a:p>
          <a:p>
            <a:pPr eaLnBrk="1" hangingPunct="1"/>
            <a:r>
              <a:rPr lang="en-GB" sz="1800" dirty="0" smtClean="0"/>
              <a:t>Each have two 1 ¾ hour written papers, each containing </a:t>
            </a:r>
            <a:r>
              <a:rPr lang="en-GB" sz="1800" dirty="0"/>
              <a:t>8</a:t>
            </a:r>
            <a:r>
              <a:rPr lang="en-GB" sz="1800" dirty="0" smtClean="0"/>
              <a:t>0 marks.</a:t>
            </a:r>
          </a:p>
          <a:p>
            <a:pPr eaLnBrk="1" hangingPunct="1"/>
            <a:endParaRPr lang="en-GB" sz="1800" dirty="0" smtClean="0"/>
          </a:p>
          <a:p>
            <a:pPr eaLnBrk="1" hangingPunct="1"/>
            <a:r>
              <a:rPr lang="en-GB" sz="1800" dirty="0" smtClean="0"/>
              <a:t>Paper 1 is non-calculator.</a:t>
            </a:r>
          </a:p>
          <a:p>
            <a:pPr eaLnBrk="1" hangingPunct="1"/>
            <a:endParaRPr lang="en-GB" sz="1800" dirty="0" smtClean="0"/>
          </a:p>
          <a:p>
            <a:pPr eaLnBrk="1" hangingPunct="1"/>
            <a:r>
              <a:rPr lang="en-GB" sz="1800" dirty="0" smtClean="0"/>
              <a:t>Paper 2 calculator allowed.</a:t>
            </a:r>
          </a:p>
          <a:p>
            <a:pPr eaLnBrk="1" hangingPunct="1"/>
            <a:endParaRPr lang="en-GB" sz="1800" dirty="0" smtClean="0"/>
          </a:p>
          <a:p>
            <a:pPr eaLnBrk="1" hangingPunct="1"/>
            <a:r>
              <a:rPr lang="en-GB" sz="1800" dirty="0" smtClean="0"/>
              <a:t>Grade range of GCSE qualification A*-G, but not accessible on one set of papers.</a:t>
            </a:r>
          </a:p>
          <a:p>
            <a:pPr eaLnBrk="1" hangingPunct="1"/>
            <a:endParaRPr lang="en-GB" sz="1800" dirty="0" smtClean="0"/>
          </a:p>
          <a:p>
            <a:pPr eaLnBrk="1" hangingPunct="1"/>
            <a:r>
              <a:rPr lang="en-GB" sz="1800" dirty="0" smtClean="0"/>
              <a:t>Three tiers of entry – Foundation (Grades G up to </a:t>
            </a:r>
            <a:r>
              <a:rPr lang="en-GB" sz="1800" dirty="0"/>
              <a:t>D</a:t>
            </a:r>
            <a:r>
              <a:rPr lang="en-GB" sz="1800" dirty="0" smtClean="0"/>
              <a:t>), Intermediate (Grades E to B) &amp; Higher (Grades C up to A*).</a:t>
            </a:r>
            <a:endParaRPr lang="en-US" sz="18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anim calcmode="lin" valueType="num">
                                      <p:cBhvr additive="base">
                                        <p:cTn id="25"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anim calcmode="lin" valueType="num">
                                      <p:cBhvr additive="base">
                                        <p:cTn id="31" dur="500" fill="hold"/>
                                        <p:tgtEl>
                                          <p:spTgt spid="1433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9">
                                            <p:txEl>
                                              <p:pRg st="10" end="10"/>
                                            </p:txEl>
                                          </p:spTgt>
                                        </p:tgtEl>
                                        <p:attrNameLst>
                                          <p:attrName>style.visibility</p:attrName>
                                        </p:attrNameLst>
                                      </p:cBhvr>
                                      <p:to>
                                        <p:strVal val="visible"/>
                                      </p:to>
                                    </p:set>
                                    <p:anim calcmode="lin" valueType="num">
                                      <p:cBhvr additive="base">
                                        <p:cTn id="37" dur="500" fill="hold"/>
                                        <p:tgtEl>
                                          <p:spTgt spid="14339">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1518</TotalTime>
  <Words>1187</Words>
  <Application>Microsoft Office PowerPoint</Application>
  <PresentationFormat>On-screen Show (4:3)</PresentationFormat>
  <Paragraphs>236</Paragraphs>
  <Slides>30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Cambria Math</vt:lpstr>
      <vt:lpstr>Verdana</vt:lpstr>
      <vt:lpstr>Wingdings</vt:lpstr>
      <vt:lpstr>Profile</vt:lpstr>
      <vt:lpstr>GCSE Mathematics</vt:lpstr>
      <vt:lpstr>Session Objectives</vt:lpstr>
      <vt:lpstr>Why is GCSE Maths so important?</vt:lpstr>
      <vt:lpstr>Why is GCSE Maths so important?</vt:lpstr>
      <vt:lpstr>Why is GCSE Maths so important?</vt:lpstr>
      <vt:lpstr>Why is GCSE Maths so important?</vt:lpstr>
      <vt:lpstr>Why is GCSE Maths so important?</vt:lpstr>
      <vt:lpstr>Maths is heavy on content..</vt:lpstr>
      <vt:lpstr>WJEC GCSE Mathematics &amp; Numeracy</vt:lpstr>
      <vt:lpstr>Grade Boundaries</vt:lpstr>
      <vt:lpstr>Grade Boundaries</vt:lpstr>
      <vt:lpstr>Getting your Revision Organised</vt:lpstr>
      <vt:lpstr>Getting your Revision Organised</vt:lpstr>
      <vt:lpstr>Learning, Applying &amp; Understanding</vt:lpstr>
      <vt:lpstr>Learning, Applying &amp; Understanding</vt:lpstr>
      <vt:lpstr>Learning, Applying &amp; Understanding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makes perfect</vt:lpstr>
      <vt:lpstr>Practice makes perfect</vt:lpstr>
      <vt:lpstr>You need to know how to use your kit</vt:lpstr>
      <vt:lpstr>You need to mark your work</vt:lpstr>
      <vt:lpstr>Learn from your mistakes</vt:lpstr>
      <vt:lpstr>Key Dates:</vt:lpstr>
      <vt:lpstr>And finally…</vt:lpstr>
    </vt:vector>
  </TitlesOfParts>
  <Company>Greenhill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Jones</dc:creator>
  <cp:lastModifiedBy>nick jones</cp:lastModifiedBy>
  <cp:revision>83</cp:revision>
  <cp:lastPrinted>2015-09-28T12:06:40Z</cp:lastPrinted>
  <dcterms:created xsi:type="dcterms:W3CDTF">2011-03-07T17:17:46Z</dcterms:created>
  <dcterms:modified xsi:type="dcterms:W3CDTF">2018-09-19T09:53:23Z</dcterms:modified>
</cp:coreProperties>
</file>